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39"/>
  </p:notesMasterIdLst>
  <p:handoutMasterIdLst>
    <p:handoutMasterId r:id="rId40"/>
  </p:handoutMasterIdLst>
  <p:sldIdLst>
    <p:sldId id="372" r:id="rId2"/>
    <p:sldId id="321" r:id="rId3"/>
    <p:sldId id="374" r:id="rId4"/>
    <p:sldId id="376" r:id="rId5"/>
    <p:sldId id="377" r:id="rId6"/>
    <p:sldId id="379" r:id="rId7"/>
    <p:sldId id="354" r:id="rId8"/>
    <p:sldId id="355" r:id="rId9"/>
    <p:sldId id="357" r:id="rId10"/>
    <p:sldId id="337" r:id="rId11"/>
    <p:sldId id="336" r:id="rId12"/>
    <p:sldId id="353" r:id="rId13"/>
    <p:sldId id="380" r:id="rId14"/>
    <p:sldId id="323" r:id="rId15"/>
    <p:sldId id="378" r:id="rId16"/>
    <p:sldId id="324" r:id="rId17"/>
    <p:sldId id="326" r:id="rId18"/>
    <p:sldId id="327" r:id="rId19"/>
    <p:sldId id="330" r:id="rId20"/>
    <p:sldId id="381" r:id="rId21"/>
    <p:sldId id="359" r:id="rId22"/>
    <p:sldId id="362" r:id="rId23"/>
    <p:sldId id="367" r:id="rId24"/>
    <p:sldId id="369" r:id="rId25"/>
    <p:sldId id="371" r:id="rId26"/>
    <p:sldId id="382" r:id="rId27"/>
    <p:sldId id="257" r:id="rId28"/>
    <p:sldId id="313" r:id="rId29"/>
    <p:sldId id="276" r:id="rId30"/>
    <p:sldId id="274" r:id="rId31"/>
    <p:sldId id="318" r:id="rId32"/>
    <p:sldId id="383" r:id="rId33"/>
    <p:sldId id="384" r:id="rId34"/>
    <p:sldId id="385" r:id="rId35"/>
    <p:sldId id="310" r:id="rId36"/>
    <p:sldId id="316" r:id="rId37"/>
    <p:sldId id="375" r:id="rId3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CFE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2" autoAdjust="0"/>
    <p:restoredTop sz="86462" autoAdjust="0"/>
  </p:normalViewPr>
  <p:slideViewPr>
    <p:cSldViewPr>
      <p:cViewPr varScale="1">
        <p:scale>
          <a:sx n="116" d="100"/>
          <a:sy n="116" d="100"/>
        </p:scale>
        <p:origin x="-1482" y="-96"/>
      </p:cViewPr>
      <p:guideLst>
        <p:guide orient="horz" pos="2160"/>
        <p:guide pos="2880"/>
      </p:guideLst>
    </p:cSldViewPr>
  </p:slideViewPr>
  <p:outlineViewPr>
    <p:cViewPr>
      <p:scale>
        <a:sx n="33" d="100"/>
        <a:sy n="33" d="100"/>
      </p:scale>
      <p:origin x="0" y="5322"/>
    </p:cViewPr>
  </p:outlineViewPr>
  <p:notesTextViewPr>
    <p:cViewPr>
      <p:scale>
        <a:sx n="100" d="100"/>
        <a:sy n="100" d="100"/>
      </p:scale>
      <p:origin x="0" y="0"/>
    </p:cViewPr>
  </p:notesTextViewPr>
  <p:sorterViewPr>
    <p:cViewPr>
      <p:scale>
        <a:sx n="100" d="100"/>
        <a:sy n="100" d="100"/>
      </p:scale>
      <p:origin x="0" y="2604"/>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649"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134" y="0"/>
            <a:ext cx="3038648" cy="465138"/>
          </a:xfrm>
          <a:prstGeom prst="rect">
            <a:avLst/>
          </a:prstGeom>
        </p:spPr>
        <p:txBody>
          <a:bodyPr vert="horz" lIns="91440" tIns="45720" rIns="91440" bIns="45720" rtlCol="0"/>
          <a:lstStyle>
            <a:lvl1pPr algn="r">
              <a:defRPr sz="1200"/>
            </a:lvl1pPr>
          </a:lstStyle>
          <a:p>
            <a:fld id="{C1DCD8EF-C184-4E1D-9E53-DCFDAD7653EC}" type="datetimeFigureOut">
              <a:rPr lang="en-US" smtClean="0"/>
              <a:pPr/>
              <a:t>3/30/2011</a:t>
            </a:fld>
            <a:endParaRPr lang="en-US"/>
          </a:p>
        </p:txBody>
      </p:sp>
      <p:sp>
        <p:nvSpPr>
          <p:cNvPr id="4" name="Footer Placeholder 3"/>
          <p:cNvSpPr>
            <a:spLocks noGrp="1"/>
          </p:cNvSpPr>
          <p:nvPr>
            <p:ph type="ftr" sz="quarter" idx="2"/>
          </p:nvPr>
        </p:nvSpPr>
        <p:spPr>
          <a:xfrm>
            <a:off x="0" y="8829675"/>
            <a:ext cx="3038649"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134" y="8829675"/>
            <a:ext cx="3038648" cy="465138"/>
          </a:xfrm>
          <a:prstGeom prst="rect">
            <a:avLst/>
          </a:prstGeom>
        </p:spPr>
        <p:txBody>
          <a:bodyPr vert="horz" lIns="91440" tIns="45720" rIns="91440" bIns="45720" rtlCol="0" anchor="b"/>
          <a:lstStyle>
            <a:lvl1pPr algn="r">
              <a:defRPr sz="1200"/>
            </a:lvl1pPr>
          </a:lstStyle>
          <a:p>
            <a:fld id="{4AC5B7F7-43B9-4192-8DA3-969374B1D47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970939" y="0"/>
            <a:ext cx="3037840" cy="464820"/>
          </a:xfrm>
          <a:prstGeom prst="rect">
            <a:avLst/>
          </a:prstGeom>
        </p:spPr>
        <p:txBody>
          <a:bodyPr vert="horz" lIns="92446" tIns="46223" rIns="92446" bIns="46223" rtlCol="0"/>
          <a:lstStyle>
            <a:lvl1pPr algn="r">
              <a:defRPr sz="1200"/>
            </a:lvl1pPr>
          </a:lstStyle>
          <a:p>
            <a:fld id="{C419ED2C-D5A1-4061-B2BF-A2F19B029050}" type="datetimeFigureOut">
              <a:rPr lang="en-US" smtClean="0"/>
              <a:pPr/>
              <a:t>3/30/2011</a:t>
            </a:fld>
            <a:endParaRPr lang="en-US"/>
          </a:p>
        </p:txBody>
      </p:sp>
      <p:sp>
        <p:nvSpPr>
          <p:cNvPr id="4" name="Slide Image Placeholder 3"/>
          <p:cNvSpPr>
            <a:spLocks noGrp="1" noRot="1" noChangeAspect="1"/>
          </p:cNvSpPr>
          <p:nvPr>
            <p:ph type="sldImg" idx="2"/>
          </p:nvPr>
        </p:nvSpPr>
        <p:spPr>
          <a:xfrm>
            <a:off x="1181100" y="696913"/>
            <a:ext cx="4649788"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701041" y="4415790"/>
            <a:ext cx="5608320" cy="4183380"/>
          </a:xfrm>
          <a:prstGeom prst="rect">
            <a:avLst/>
          </a:prstGeom>
        </p:spPr>
        <p:txBody>
          <a:bodyPr vert="horz" lIns="92446" tIns="46223" rIns="92446" bIns="4622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29967"/>
            <a:ext cx="3037840"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2446" tIns="46223" rIns="92446" bIns="46223" rtlCol="0" anchor="b"/>
          <a:lstStyle>
            <a:lvl1pPr algn="r">
              <a:defRPr sz="1200"/>
            </a:lvl1pPr>
          </a:lstStyle>
          <a:p>
            <a:fld id="{7632EE94-FD6D-4A6B-9B2E-FE9067B3C2E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0066"/>
                </a:solidFill>
                <a:latin typeface="Helvetica" charset="0"/>
              </a:rPr>
              <a:t>Existing taxonomies contain useful meanings, or senses, and relationships for frequently used terms but lack data for new or domain specific terms.  How does one organize and navigate documents with new terms unknown to a taxonomy, and what if the taxonomy has more relations that needed for some terms?  This research integrates two approaches for building customized taxonomies: learning new relations and condensing known relations.</a:t>
            </a:r>
            <a:endParaRPr lang="en-US" sz="1200" b="1" dirty="0" smtClean="0">
              <a:solidFill>
                <a:srgbClr val="FFCC00"/>
              </a:solidFill>
              <a:effectLst>
                <a:outerShdw blurRad="38100" dist="38100" dir="2700000" algn="tl">
                  <a:srgbClr val="C0C0C0"/>
                </a:outerShdw>
              </a:effectLst>
              <a:latin typeface="Helvetica" charset="0"/>
            </a:endParaRPr>
          </a:p>
          <a:p>
            <a:endParaRPr lang="en-US" dirty="0"/>
          </a:p>
        </p:txBody>
      </p:sp>
      <p:sp>
        <p:nvSpPr>
          <p:cNvPr id="4" name="Slide Number Placeholder 3"/>
          <p:cNvSpPr>
            <a:spLocks noGrp="1"/>
          </p:cNvSpPr>
          <p:nvPr>
            <p:ph type="sldNum" sz="quarter" idx="10"/>
          </p:nvPr>
        </p:nvSpPr>
        <p:spPr/>
        <p:txBody>
          <a:bodyPr/>
          <a:lstStyle/>
          <a:p>
            <a:fld id="{95E2361F-8A61-6845-BB11-3FF9145B0B63}" type="slidenum">
              <a:rPr lang="en-US" smtClean="0"/>
              <a:pPr/>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32EE94-FD6D-4A6B-9B2E-FE9067B3C2ED}" type="slidenum">
              <a:rPr lang="en-US" smtClean="0"/>
              <a:pPr/>
              <a:t>11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AAEF66-5DBF-4250-ACD5-A0E0EE8F3376}" type="slidenum">
              <a:rPr lang="en-US"/>
              <a:pPr/>
              <a:t>21</a:t>
            </a:fld>
            <a:endParaRPr lang="en-US"/>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n-US" dirty="0"/>
              <a:t>So the problem we’re dealing is the proverbial needle in the haystack. We have a lot of news and only a few are interesting. So we want to find out why an article is interesting and as a result we can figure out which articles are interesting. </a:t>
            </a:r>
            <a:r>
              <a:rPr lang="en-US" b="1" dirty="0"/>
              <a:t>(animate)</a:t>
            </a:r>
            <a:r>
              <a:rPr lang="en-US" dirty="0"/>
              <a:t> But we have some constraints. Any solution to this problem has to be done in a somewhat online and single-pass fashion because news articles are constantly being published so any solution would have to suggest articles fast enough such that the user still considers the article interesting. Users certainly would not want to read about old news. The suggestions given to the user should be of high quality as well. If the results are poor, users will stop using the system. And because we’re working in a small user environment, methods like collaborative filtering would not work</a:t>
            </a:r>
            <a:r>
              <a:rPr lang="en-US" dirty="0" smtClean="0"/>
              <a:t>.</a:t>
            </a:r>
          </a:p>
          <a:p>
            <a:endParaRPr lang="en-US" dirty="0" smtClean="0"/>
          </a:p>
          <a:p>
            <a:pPr marL="609600" indent="-609600"/>
            <a:r>
              <a:rPr lang="en-US" dirty="0" smtClean="0"/>
              <a:t>Filtering based on only </a:t>
            </a:r>
            <a:r>
              <a:rPr lang="en-US" b="1" dirty="0" smtClean="0"/>
              <a:t>topic relevancy is insufficient</a:t>
            </a:r>
            <a:r>
              <a:rPr lang="en-US" dirty="0" smtClean="0"/>
              <a:t> for identifying interesting articles</a:t>
            </a:r>
          </a:p>
          <a:p>
            <a:pPr marL="609600" indent="-609600"/>
            <a:r>
              <a:rPr lang="en-US" b="1" dirty="0" smtClean="0"/>
              <a:t>No single feature can characterize the interestingness</a:t>
            </a:r>
            <a:r>
              <a:rPr lang="en-US" dirty="0" smtClean="0"/>
              <a:t> of an article for a user</a:t>
            </a:r>
          </a:p>
          <a:p>
            <a:pPr marL="609600" indent="-609600"/>
            <a:r>
              <a:rPr lang="en-US" dirty="0" smtClean="0"/>
              <a:t>Through user-feedback, </a:t>
            </a:r>
            <a:r>
              <a:rPr lang="en-US" b="1" dirty="0" smtClean="0"/>
              <a:t>a classifier can combine features</a:t>
            </a:r>
            <a:r>
              <a:rPr lang="en-US" dirty="0" smtClean="0"/>
              <a:t> to predict interestingness for the user</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AB650-57C7-48F3-BB72-1A781ED82145}" type="slidenum">
              <a:rPr lang="en-US"/>
              <a:pPr/>
              <a:t>22</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lang="en-US" dirty="0" smtClean="0"/>
              <a:t>Features for interestingness</a:t>
            </a:r>
          </a:p>
          <a:p>
            <a:r>
              <a:rPr lang="en-US" dirty="0" smtClean="0"/>
              <a:t>Ensemble technique</a:t>
            </a:r>
          </a:p>
          <a:p>
            <a:r>
              <a:rPr lang="en-US" dirty="0" smtClean="0"/>
              <a:t>Multiple topic tracking</a:t>
            </a:r>
          </a:p>
          <a:p>
            <a:r>
              <a:rPr lang="en-US" dirty="0" smtClean="0"/>
              <a:t>Online parameter selection</a:t>
            </a:r>
          </a:p>
          <a:p>
            <a:r>
              <a:rPr lang="en-US" dirty="0" smtClean="0"/>
              <a:t>Online feature selection</a:t>
            </a:r>
          </a:p>
          <a:p>
            <a:r>
              <a:rPr lang="en-US" dirty="0" smtClean="0"/>
              <a:t>Improve baseline IR techniques by as much as </a:t>
            </a:r>
            <a:r>
              <a:rPr lang="en-US" b="1" dirty="0" smtClean="0"/>
              <a:t>50%</a:t>
            </a:r>
          </a:p>
          <a:p>
            <a:endParaRPr lang="en-US" dirty="0" smtClean="0"/>
          </a:p>
          <a:p>
            <a:r>
              <a:rPr lang="en-US" dirty="0" smtClean="0"/>
              <a:t>To </a:t>
            </a:r>
            <a:r>
              <a:rPr lang="en-US" dirty="0"/>
              <a:t>better illustrate our approach, let’s go through the classification pipeline. It follows the same experimental setup as the TREC adaptive filter task. </a:t>
            </a:r>
            <a:r>
              <a:rPr lang="en-US" b="1" dirty="0"/>
              <a:t>(animate)</a:t>
            </a:r>
            <a:r>
              <a:rPr lang="en-US" dirty="0"/>
              <a:t> We start out with an article, which is then processed by a set of weak feature extractors. </a:t>
            </a:r>
            <a:r>
              <a:rPr lang="en-US" b="1" dirty="0"/>
              <a:t>(animate)</a:t>
            </a:r>
            <a:r>
              <a:rPr lang="en-US" dirty="0"/>
              <a:t> These feature extractors generate scores or values which are used as inputs into an updateable classifier. </a:t>
            </a:r>
            <a:r>
              <a:rPr lang="en-US" b="1" dirty="0"/>
              <a:t>(animate)</a:t>
            </a:r>
            <a:r>
              <a:rPr lang="en-US" dirty="0"/>
              <a:t> The classifier then generates the probability that the article is interesting, which we refer to as an </a:t>
            </a:r>
            <a:r>
              <a:rPr lang="en-US" dirty="0" err="1"/>
              <a:t>iScore</a:t>
            </a:r>
            <a:r>
              <a:rPr lang="en-US" dirty="0"/>
              <a:t>. </a:t>
            </a:r>
            <a:r>
              <a:rPr lang="en-US" b="1" dirty="0"/>
              <a:t>(animate)</a:t>
            </a:r>
            <a:r>
              <a:rPr lang="en-US" dirty="0"/>
              <a:t> Then an adaptive </a:t>
            </a:r>
            <a:r>
              <a:rPr lang="en-US" dirty="0" err="1"/>
              <a:t>thresholding</a:t>
            </a:r>
            <a:r>
              <a:rPr lang="en-US" dirty="0"/>
              <a:t> component thresholds the </a:t>
            </a:r>
            <a:r>
              <a:rPr lang="en-US" dirty="0" err="1"/>
              <a:t>iScore</a:t>
            </a:r>
            <a:r>
              <a:rPr lang="en-US" dirty="0"/>
              <a:t> to generate a final binary classification to the user. The user then in turn reads the article and provides the system with his own binary classification, or tagging, which is then used to update the feature extractors and the classifier.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1CBCEF-A969-49A8-A4FB-25CBA0C3DE8A}" type="slidenum">
              <a:rPr lang="en-US"/>
              <a:pPr/>
              <a:t>23</a:t>
            </a:fld>
            <a:endParaRPr lang="en-US"/>
          </a:p>
        </p:txBody>
      </p:sp>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p:txBody>
          <a:bodyPr/>
          <a:lstStyle/>
          <a:p>
            <a:r>
              <a:rPr lang="en-US"/>
              <a:t>We compare iScore with some standard IR techniques, such as the Rocchio variant that best performed in TREC, and the language modelling classifier provided by Lingpipe. We also compare iScore to some of our base features, such as MTT and eRocchio. Additionally, the current version of iScore is compared with the first version of iScore. The difference between the new iScore and the original iScore is that the new iScore includes MTT, eRocchio, Phrase Interestingness, Topic Driven Freshness, Language Models for titles and bodies, cluster movement, sliding anomaly detection, and online feature selection.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B271AA-0793-4917-B7AB-7754B8A1DF12}" type="slidenum">
              <a:rPr lang="en-US"/>
              <a:pPr/>
              <a:t>24</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r>
              <a:rPr lang="en-US" dirty="0"/>
              <a:t>Here, we see the </a:t>
            </a:r>
            <a:r>
              <a:rPr lang="en-US" dirty="0" err="1"/>
              <a:t>FMeasure</a:t>
            </a:r>
            <a:r>
              <a:rPr lang="en-US" dirty="0"/>
              <a:t> in blue, T11SU in red, precision in yellow, and recall in green. </a:t>
            </a:r>
            <a:r>
              <a:rPr lang="en-US" b="1" dirty="0"/>
              <a:t>(animate)</a:t>
            </a:r>
            <a:r>
              <a:rPr lang="en-US" dirty="0"/>
              <a:t> What we are primarily interested in is the performance of </a:t>
            </a:r>
            <a:r>
              <a:rPr lang="en-US" dirty="0" err="1"/>
              <a:t>iScore</a:t>
            </a:r>
            <a:r>
              <a:rPr lang="en-US" dirty="0"/>
              <a:t> with feature selection and our expanded </a:t>
            </a:r>
            <a:r>
              <a:rPr lang="en-US" dirty="0" err="1"/>
              <a:t>featureset</a:t>
            </a:r>
            <a:r>
              <a:rPr lang="en-US" dirty="0"/>
              <a:t>, which includes all the features I have researched up to this date. </a:t>
            </a:r>
            <a:r>
              <a:rPr lang="en-US" b="1" dirty="0"/>
              <a:t>(animate)</a:t>
            </a:r>
            <a:r>
              <a:rPr lang="en-US" dirty="0"/>
              <a:t> In this case, we see that </a:t>
            </a:r>
            <a:r>
              <a:rPr lang="en-US" dirty="0" err="1"/>
              <a:t>iScore</a:t>
            </a:r>
            <a:r>
              <a:rPr lang="en-US" dirty="0"/>
              <a:t> beats the best baseline, the language </a:t>
            </a:r>
            <a:r>
              <a:rPr lang="en-US" dirty="0" err="1"/>
              <a:t>modelling</a:t>
            </a:r>
            <a:r>
              <a:rPr lang="en-US" dirty="0"/>
              <a:t> classifier by 24% on average.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Metrics: precision, recall, F1, T11SU (Linear weighting of correct and incorrect recommendations )</a:t>
            </a:r>
            <a:endParaRPr lang="en-US" sz="1200" dirty="0" smtClean="0"/>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53D8DD-5CB4-4F2E-9CAD-61FBFE2A3C6D}" type="slidenum">
              <a:rPr lang="en-US"/>
              <a:pPr/>
              <a:t>25</a:t>
            </a:fld>
            <a:endParaRPr lang="en-US"/>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p:txBody>
          <a:bodyPr/>
          <a:lstStyle/>
          <a:p>
            <a:r>
              <a:rPr lang="en-US"/>
              <a:t>Here, we have the average FMeasure, T11SU, Precision, and recall of each classifier for the tagger dataset. </a:t>
            </a:r>
            <a:r>
              <a:rPr lang="en-US" b="1"/>
              <a:t>(animate)</a:t>
            </a:r>
            <a:r>
              <a:rPr lang="en-US"/>
              <a:t> I’m highlighting our latest iScore configuration. </a:t>
            </a:r>
            <a:r>
              <a:rPr lang="en-US" b="1"/>
              <a:t>(animate)</a:t>
            </a:r>
            <a:r>
              <a:rPr lang="en-US"/>
              <a:t> For the new iScore, it performs 50% better than the best traditional classifier.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Focuses on cheap (~$3K / node) hardware</a:t>
            </a:r>
          </a:p>
          <a:p>
            <a:pPr lvl="2"/>
            <a:r>
              <a:rPr lang="en-US" dirty="0" smtClean="0"/>
              <a:t>Quad core dual processor</a:t>
            </a:r>
          </a:p>
          <a:p>
            <a:pPr lvl="2"/>
            <a:r>
              <a:rPr lang="en-US" dirty="0" smtClean="0"/>
              <a:t>4-24 GB RAM</a:t>
            </a:r>
          </a:p>
          <a:p>
            <a:pPr lvl="2"/>
            <a:r>
              <a:rPr lang="en-US" dirty="0" smtClean="0"/>
              <a:t>2-4 local hard disks (1 TB each)</a:t>
            </a:r>
          </a:p>
          <a:p>
            <a:r>
              <a:rPr lang="en-US" dirty="0" smtClean="0"/>
              <a:t>Walk you through the </a:t>
            </a:r>
            <a:r>
              <a:rPr lang="en-US" dirty="0" err="1" smtClean="0"/>
              <a:t>hadoop</a:t>
            </a:r>
            <a:r>
              <a:rPr lang="en-US" baseline="0" dirty="0" smtClean="0"/>
              <a:t> ecosystem.  You should understand what it is good for and what it is not good for by the end</a:t>
            </a:r>
          </a:p>
          <a:p>
            <a:r>
              <a:rPr lang="en-US" baseline="0" dirty="0" smtClean="0"/>
              <a:t>And then I will talk about how we use it in a couple of different projects at the lab</a:t>
            </a:r>
            <a:endParaRPr lang="en-US" dirty="0"/>
          </a:p>
        </p:txBody>
      </p:sp>
      <p:sp>
        <p:nvSpPr>
          <p:cNvPr id="4" name="Slide Number Placeholder 3"/>
          <p:cNvSpPr>
            <a:spLocks noGrp="1"/>
          </p:cNvSpPr>
          <p:nvPr>
            <p:ph type="sldNum" sz="quarter" idx="10"/>
          </p:nvPr>
        </p:nvSpPr>
        <p:spPr/>
        <p:txBody>
          <a:bodyPr/>
          <a:lstStyle/>
          <a:p>
            <a:fld id="{7632EE94-FD6D-4A6B-9B2E-FE9067B3C2ED}" type="slidenum">
              <a:rPr lang="en-US" smtClean="0"/>
              <a:pPr/>
              <a:t>27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Embarrassingly parallel applications</a:t>
            </a:r>
            <a:r>
              <a:rPr lang="en-US" baseline="0" dirty="0" smtClean="0"/>
              <a:t> that are heavily I/O bound</a:t>
            </a:r>
            <a:endParaRPr lang="en-US" dirty="0"/>
          </a:p>
        </p:txBody>
      </p:sp>
      <p:sp>
        <p:nvSpPr>
          <p:cNvPr id="4" name="Slide Number Placeholder 3"/>
          <p:cNvSpPr>
            <a:spLocks noGrp="1"/>
          </p:cNvSpPr>
          <p:nvPr>
            <p:ph type="sldNum" sz="quarter" idx="10"/>
          </p:nvPr>
        </p:nvSpPr>
        <p:spPr/>
        <p:txBody>
          <a:bodyPr/>
          <a:lstStyle/>
          <a:p>
            <a:fld id="{7632EE94-FD6D-4A6B-9B2E-FE9067B3C2ED}" type="slidenum">
              <a:rPr lang="en-US" smtClean="0"/>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
        <p:nvSpPr>
          <p:cNvPr id="15" name="Rectangle 14"/>
          <p:cNvSpPr/>
          <p:nvPr/>
        </p:nvSpPr>
        <p:spPr>
          <a:xfrm>
            <a:off x="0" y="3065028"/>
            <a:ext cx="3417506" cy="3792972"/>
          </a:xfrm>
          <a:prstGeom prst="rect">
            <a:avLst/>
          </a:prstGeom>
          <a:solidFill>
            <a:srgbClr val="0F4F97"/>
          </a:solidFill>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cstate="print"/>
          <a:stretch>
            <a:fillRect/>
          </a:stretch>
        </p:blipFill>
        <p:spPr>
          <a:xfrm>
            <a:off x="3448050" y="3067008"/>
            <a:ext cx="5695950" cy="3790992"/>
          </a:xfrm>
          <a:prstGeom prst="rect">
            <a:avLst/>
          </a:prstGeom>
          <a:effectLst>
            <a:outerShdw blurRad="50800" dist="38100" dir="16200000" rotWithShape="0">
              <a:prstClr val="black">
                <a:alpha val="40000"/>
              </a:prstClr>
            </a:outerShdw>
          </a:effectLst>
        </p:spPr>
      </p:pic>
      <p:sp>
        <p:nvSpPr>
          <p:cNvPr id="10" name="Title 9"/>
          <p:cNvSpPr>
            <a:spLocks noGrp="1"/>
          </p:cNvSpPr>
          <p:nvPr>
            <p:ph type="title"/>
          </p:nvPr>
        </p:nvSpPr>
        <p:spPr>
          <a:xfrm>
            <a:off x="457200" y="573243"/>
            <a:ext cx="8229600" cy="1056696"/>
          </a:xfrm>
        </p:spPr>
        <p:txBody>
          <a:bodyPr/>
          <a:lstStyle>
            <a:lvl1pPr>
              <a:defRPr b="0" i="1">
                <a:solidFill>
                  <a:srgbClr val="0F4F97"/>
                </a:solidFill>
                <a:effectLst/>
              </a:defRPr>
            </a:lvl1pPr>
          </a:lstStyle>
          <a:p>
            <a:r>
              <a:rPr lang="en-US" smtClean="0"/>
              <a:t>Click to edit Master title style</a:t>
            </a:r>
            <a:endParaRPr lang="en-US" dirty="0"/>
          </a:p>
        </p:txBody>
      </p:sp>
      <p:sp>
        <p:nvSpPr>
          <p:cNvPr id="12" name="Text Placeholder 11"/>
          <p:cNvSpPr>
            <a:spLocks noGrp="1"/>
          </p:cNvSpPr>
          <p:nvPr>
            <p:ph type="body" sz="quarter" idx="13"/>
          </p:nvPr>
        </p:nvSpPr>
        <p:spPr>
          <a:xfrm>
            <a:off x="652276" y="1568370"/>
            <a:ext cx="3465576" cy="369888"/>
          </a:xfrm>
        </p:spPr>
        <p:txBody>
          <a:bodyPr>
            <a:noAutofit/>
          </a:bodyPr>
          <a:lstStyle>
            <a:lvl1pPr>
              <a:buNone/>
              <a:defRPr sz="2000"/>
            </a:lvl1pPr>
            <a:lvl2pPr>
              <a:buNone/>
              <a:defRPr/>
            </a:lvl2pPr>
            <a:lvl3pPr>
              <a:buNone/>
              <a:defRPr/>
            </a:lvl3pPr>
            <a:lvl4pPr>
              <a:buNone/>
              <a:defRPr/>
            </a:lvl4pPr>
            <a:lvl5pPr>
              <a:buNone/>
              <a:defRPr/>
            </a:lvl5pPr>
          </a:lstStyle>
          <a:p>
            <a:pPr lvl="0"/>
            <a:r>
              <a:rPr lang="en-US" smtClean="0"/>
              <a:t>Click to edit Master text styles</a:t>
            </a:r>
          </a:p>
        </p:txBody>
      </p:sp>
      <p:pic>
        <p:nvPicPr>
          <p:cNvPr id="14" name="Picture 13" descr="LLL.png"/>
          <p:cNvPicPr>
            <a:picLocks noChangeAspect="1"/>
          </p:cNvPicPr>
          <p:nvPr/>
        </p:nvPicPr>
        <p:blipFill>
          <a:blip r:embed="rId3" cstate="print"/>
          <a:stretch>
            <a:fillRect/>
          </a:stretch>
        </p:blipFill>
        <p:spPr>
          <a:xfrm>
            <a:off x="7676573" y="392926"/>
            <a:ext cx="1085329" cy="1054874"/>
          </a:xfrm>
          <a:prstGeom prst="rect">
            <a:avLst/>
          </a:prstGeom>
          <a:effectLst>
            <a:outerShdw blurRad="50800" dist="38100" dir="2700000">
              <a:srgbClr val="000000">
                <a:alpha val="43000"/>
              </a:srgbClr>
            </a:outerShdw>
          </a:effectLst>
        </p:spPr>
      </p:pic>
      <p:sp>
        <p:nvSpPr>
          <p:cNvPr id="9" name="Rectangle 8"/>
          <p:cNvSpPr/>
          <p:nvPr/>
        </p:nvSpPr>
        <p:spPr>
          <a:xfrm>
            <a:off x="76200" y="6304002"/>
            <a:ext cx="3341306" cy="553998"/>
          </a:xfrm>
          <a:prstGeom prst="rect">
            <a:avLst/>
          </a:prstGeom>
        </p:spPr>
        <p:txBody>
          <a:bodyPr wrap="square">
            <a:spAutoFit/>
          </a:bodyPr>
          <a:lstStyle/>
          <a:p>
            <a:pPr algn="l"/>
            <a:r>
              <a:rPr lang="en-US" sz="1000" b="0" i="0" dirty="0" smtClean="0">
                <a:solidFill>
                  <a:schemeClr val="bg1"/>
                </a:solidFill>
              </a:rPr>
              <a:t>This work was performed under the auspices of the U.S. Department of Energy by Lawrence Livermore National Laboratory under Contract DE-AC52-07NA27344.</a:t>
            </a:r>
            <a:endParaRPr lang="en-US" sz="1000" b="0" i="0" dirty="0">
              <a:solidFill>
                <a:schemeClr val="bg1"/>
              </a:solidFill>
            </a:endParaRPr>
          </a:p>
        </p:txBody>
      </p:sp>
      <p:sp>
        <p:nvSpPr>
          <p:cNvPr id="13" name="Text Placeholder 2"/>
          <p:cNvSpPr txBox="1">
            <a:spLocks/>
          </p:cNvSpPr>
          <p:nvPr/>
        </p:nvSpPr>
        <p:spPr>
          <a:xfrm>
            <a:off x="5568951" y="2599269"/>
            <a:ext cx="3575050" cy="485817"/>
          </a:xfrm>
          <a:prstGeom prst="rect">
            <a:avLst/>
          </a:prstGeom>
        </p:spPr>
        <p:txBody>
          <a:bodyPr vert="horz" lIns="54864" tIns="91440" rtlCol="0">
            <a:noAutofit/>
          </a:bodyPr>
          <a:lstStyle/>
          <a:p>
            <a:pPr marL="400050" lvl="0" indent="-280988" defTabSz="914400">
              <a:spcBef>
                <a:spcPts val="600"/>
              </a:spcBef>
              <a:spcAft>
                <a:spcPts val="600"/>
              </a:spcAft>
              <a:buClr>
                <a:srgbClr val="0D5097"/>
              </a:buClr>
              <a:buSzPct val="90000"/>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March 2011</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6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6" name="Slide Number Placeholder 5"/>
          <p:cNvSpPr>
            <a:spLocks noGrp="1"/>
          </p:cNvSpPr>
          <p:nvPr>
            <p:ph type="sldNum" sz="quarter" idx="12"/>
          </p:nvPr>
        </p:nvSpPr>
        <p:spPr/>
        <p:txBody>
          <a:bodyPr/>
          <a:lstStyle/>
          <a:p>
            <a:fld id="{F621BA9E-024D-DE4D-A8C8-2AC39C7987FF}" type="slidenum">
              <a:rPr lang="en-US" smtClean="0"/>
              <a:pPr/>
              <a:t>‹#›</a:t>
            </a:fld>
            <a:endParaRPr lang="en-US"/>
          </a:p>
        </p:txBody>
      </p:sp>
      <p:sp>
        <p:nvSpPr>
          <p:cNvPr id="5" name="Title Placeholder 1"/>
          <p:cNvSpPr>
            <a:spLocks noGrp="1"/>
          </p:cNvSpPr>
          <p:nvPr>
            <p:ph type="title"/>
          </p:nvPr>
        </p:nvSpPr>
        <p:spPr>
          <a:xfrm>
            <a:off x="457200" y="220136"/>
            <a:ext cx="8229600" cy="1251062"/>
          </a:xfrm>
          <a:prstGeom prst="rect">
            <a:avLst/>
          </a:prstGeom>
          <a:effectLst/>
        </p:spPr>
        <p:txBody>
          <a:bodyPr vert="horz" lIns="91440" rIns="45720" rtlCol="0" anchor="ctr">
            <a:noAutofit/>
            <a:scene3d>
              <a:camera prst="orthographicFront"/>
              <a:lightRig rig="threePt" dir="t">
                <a:rot lat="0" lon="0" rev="4800000"/>
              </a:lightRig>
            </a:scene3d>
            <a:sp3d prstMaterial="matte">
              <a:bevelT w="50800" h="10160"/>
            </a:sp3d>
          </a:bodyPr>
          <a:lstStyle/>
          <a:p>
            <a:r>
              <a:rPr kumimoji="0" lang="en-US" smtClean="0"/>
              <a:t>Click to edit Master title style</a:t>
            </a:r>
            <a:endParaRPr kumimoji="0" lang="en-US" dirty="0"/>
          </a:p>
        </p:txBody>
      </p:sp>
      <p:sp>
        <p:nvSpPr>
          <p:cNvPr id="7" name="TextBox 6"/>
          <p:cNvSpPr txBox="1"/>
          <p:nvPr userDrawn="1"/>
        </p:nvSpPr>
        <p:spPr>
          <a:xfrm>
            <a:off x="4343400" y="6527884"/>
            <a:ext cx="1194558" cy="253916"/>
          </a:xfrm>
          <a:prstGeom prst="rect">
            <a:avLst/>
          </a:prstGeom>
          <a:noFill/>
        </p:spPr>
        <p:txBody>
          <a:bodyPr wrap="none" rtlCol="0">
            <a:spAutoFit/>
          </a:bodyPr>
          <a:lstStyle/>
          <a:p>
            <a:r>
              <a:rPr lang="en-US" sz="1050" kern="1200" dirty="0" smtClean="0">
                <a:solidFill>
                  <a:schemeClr val="accent2">
                    <a:lumMod val="75000"/>
                  </a:schemeClr>
                </a:solidFill>
                <a:latin typeface="+mn-lt"/>
                <a:ea typeface="+mn-ea"/>
                <a:cs typeface="+mn-cs"/>
              </a:rPr>
              <a:t>LLNL-PRES-477311</a:t>
            </a:r>
            <a:endParaRPr lang="en-US" sz="300" dirty="0">
              <a:solidFill>
                <a:schemeClr val="accent2">
                  <a:lumMod val="75000"/>
                </a:scheme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1" name="Rectangle 10"/>
          <p:cNvSpPr/>
          <p:nvPr/>
        </p:nvSpPr>
        <p:spPr>
          <a:xfrm>
            <a:off x="1" y="6355080"/>
            <a:ext cx="9144000" cy="50292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20136"/>
            <a:ext cx="8229600" cy="1251062"/>
          </a:xfrm>
          <a:prstGeom prst="rect">
            <a:avLst/>
          </a:prstGeom>
          <a:effectLst/>
        </p:spPr>
        <p:txBody>
          <a:bodyPr vert="horz" lIns="91440" rIns="45720" rtlCol="0" anchor="ctr">
            <a:noAutofit/>
            <a:scene3d>
              <a:camera prst="orthographicFront"/>
              <a:lightRig rig="threePt" dir="t">
                <a:rot lat="0" lon="0" rev="4800000"/>
              </a:lightRig>
            </a:scene3d>
            <a:sp3d prstMaterial="matte">
              <a:bevelT w="50800" h="10160"/>
            </a:sp3d>
          </a:bodyPr>
          <a:lstStyle/>
          <a:p>
            <a:r>
              <a:rPr kumimoji="0" lang="en-US" smtClean="0"/>
              <a:t>Click to edit Master title style</a:t>
            </a:r>
            <a:endParaRPr kumimoji="0" lang="en-US" dirty="0"/>
          </a:p>
        </p:txBody>
      </p:sp>
      <p:sp>
        <p:nvSpPr>
          <p:cNvPr id="3" name="Text Placeholder 2"/>
          <p:cNvSpPr>
            <a:spLocks noGrp="1"/>
          </p:cNvSpPr>
          <p:nvPr>
            <p:ph type="body" idx="1"/>
          </p:nvPr>
        </p:nvSpPr>
        <p:spPr>
          <a:xfrm>
            <a:off x="457200" y="1566863"/>
            <a:ext cx="8229600" cy="4751357"/>
          </a:xfrm>
          <a:prstGeom prst="rect">
            <a:avLst/>
          </a:prstGeom>
        </p:spPr>
        <p:txBody>
          <a:bodyPr vert="horz" lIns="54864" tIns="91440" rtlCol="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p:txBody>
      </p:sp>
      <p:sp>
        <p:nvSpPr>
          <p:cNvPr id="10" name="Rectangle 9"/>
          <p:cNvSpPr/>
          <p:nvPr/>
        </p:nvSpPr>
        <p:spPr bwMode="invGray">
          <a:xfrm>
            <a:off x="1" y="6355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Text Box 20"/>
          <p:cNvSpPr txBox="1">
            <a:spLocks noChangeArrowheads="1"/>
          </p:cNvSpPr>
          <p:nvPr/>
        </p:nvSpPr>
        <p:spPr bwMode="auto">
          <a:xfrm>
            <a:off x="610156" y="6570785"/>
            <a:ext cx="3052548" cy="276999"/>
          </a:xfrm>
          <a:prstGeom prst="rect">
            <a:avLst/>
          </a:prstGeom>
          <a:noFill/>
          <a:ln w="9525">
            <a:noFill/>
            <a:miter lim="800000"/>
            <a:headEnd/>
            <a:tailEnd/>
          </a:ln>
          <a:effectLst/>
        </p:spPr>
        <p:txBody>
          <a:bodyPr wrap="square">
            <a:spAutoFit/>
          </a:bodyPr>
          <a:lstStyle/>
          <a:p>
            <a:r>
              <a:rPr lang="en-US" sz="1200" b="1" dirty="0">
                <a:solidFill>
                  <a:srgbClr val="124A91"/>
                </a:solidFill>
                <a:latin typeface="Arial Narrow" pitchFamily="-80" charset="0"/>
              </a:rPr>
              <a:t>Lawrence Livermore National Laboratory</a:t>
            </a:r>
          </a:p>
        </p:txBody>
      </p:sp>
      <p:pic>
        <p:nvPicPr>
          <p:cNvPr id="13" name="Picture 21" descr="lab_icon_no_box_blue_rgb"/>
          <p:cNvPicPr>
            <a:picLocks noChangeAspect="1" noChangeArrowheads="1"/>
          </p:cNvPicPr>
          <p:nvPr/>
        </p:nvPicPr>
        <p:blipFill>
          <a:blip r:embed="rId4" cstate="print"/>
          <a:srcRect/>
          <a:stretch>
            <a:fillRect/>
          </a:stretch>
        </p:blipFill>
        <p:spPr bwMode="auto">
          <a:xfrm>
            <a:off x="344548" y="6511907"/>
            <a:ext cx="334866" cy="305229"/>
          </a:xfrm>
          <a:prstGeom prst="rect">
            <a:avLst/>
          </a:prstGeom>
          <a:noFill/>
          <a:effectLst>
            <a:outerShdw blurRad="50800" dist="12700" dir="2700000" algn="tl" rotWithShape="0">
              <a:prstClr val="black">
                <a:alpha val="40000"/>
              </a:prstClr>
            </a:outerShdw>
          </a:effectLst>
        </p:spPr>
      </p:pic>
      <p:sp>
        <p:nvSpPr>
          <p:cNvPr id="14" name="Slide Number Placeholder 5"/>
          <p:cNvSpPr txBox="1">
            <a:spLocks/>
          </p:cNvSpPr>
          <p:nvPr/>
        </p:nvSpPr>
        <p:spPr>
          <a:xfrm>
            <a:off x="5606540" y="6476999"/>
            <a:ext cx="1796691" cy="274320"/>
          </a:xfrm>
          <a:prstGeom prst="rect">
            <a:avLst/>
          </a:prstGeom>
        </p:spPr>
        <p:txBody>
          <a:bodyPr vert="horz" bIns="0" rtlCol="0" anchor="b"/>
          <a:lstStyle>
            <a:lvl1pPr algn="r" eaLnBrk="1" latinLnBrk="0" hangingPunct="1">
              <a:defRPr kumimoji="0" sz="1200">
                <a:solidFill>
                  <a:schemeClr val="tx1">
                    <a:lumMod val="50000"/>
                    <a:lumOff val="50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TAWG 2011 DJB</a:t>
            </a:r>
            <a:endParaRPr kumimoji="0" lang="en-US" sz="105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554064" y="6476999"/>
            <a:ext cx="384195" cy="274320"/>
          </a:xfrm>
          <a:prstGeom prst="rect">
            <a:avLst/>
          </a:prstGeom>
        </p:spPr>
        <p:txBody>
          <a:bodyPr vert="horz" bIns="0" rtlCol="0" anchor="b"/>
          <a:lstStyle>
            <a:lvl1pPr algn="r" eaLnBrk="1" latinLnBrk="0" hangingPunct="1">
              <a:defRPr kumimoji="0" sz="1200">
                <a:solidFill>
                  <a:schemeClr val="tx1">
                    <a:lumMod val="65000"/>
                    <a:lumOff val="35000"/>
                  </a:schemeClr>
                </a:solidFill>
              </a:defRPr>
            </a:lvl1pPr>
          </a:lstStyle>
          <a:p>
            <a:fld id="{F621BA9E-024D-DE4D-A8C8-2AC39C7987FF}" type="slidenum">
              <a:rPr lang="en-US" smtClean="0"/>
              <a:pPr/>
              <a:t>‹#›</a:t>
            </a:fld>
            <a:endParaRPr lang="en-US" dirty="0"/>
          </a:p>
        </p:txBody>
      </p:sp>
      <p:pic>
        <p:nvPicPr>
          <p:cNvPr id="16" name="Picture 15" descr="CompLogo_ColBkgd.png"/>
          <p:cNvPicPr>
            <a:picLocks noChangeAspect="1"/>
          </p:cNvPicPr>
          <p:nvPr/>
        </p:nvPicPr>
        <p:blipFill>
          <a:blip r:embed="rId5" cstate="print"/>
          <a:stretch>
            <a:fillRect/>
          </a:stretch>
        </p:blipFill>
        <p:spPr>
          <a:xfrm>
            <a:off x="7588250" y="6448598"/>
            <a:ext cx="595162" cy="396774"/>
          </a:xfrm>
          <a:prstGeom prst="rect">
            <a:avLst/>
          </a:prstGeom>
        </p:spPr>
      </p:pic>
    </p:spTree>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rtl="0" eaLnBrk="1" latinLnBrk="0" hangingPunct="1">
        <a:spcBef>
          <a:spcPct val="0"/>
        </a:spcBef>
        <a:buNone/>
        <a:defRPr kumimoji="0" sz="2800" b="1" kern="1200">
          <a:solidFill>
            <a:srgbClr val="214A8F"/>
          </a:solidFill>
          <a:effectLst/>
          <a:latin typeface="+mj-lt"/>
          <a:ea typeface="+mj-ea"/>
          <a:cs typeface="+mj-cs"/>
        </a:defRPr>
      </a:lvl1pPr>
    </p:titleStyle>
    <p:bodyStyle>
      <a:lvl1pPr marL="400050" indent="-280988" algn="l" rtl="0" eaLnBrk="1" latinLnBrk="0" hangingPunct="1">
        <a:spcBef>
          <a:spcPts val="600"/>
        </a:spcBef>
        <a:spcAft>
          <a:spcPts val="600"/>
        </a:spcAft>
        <a:buClr>
          <a:srgbClr val="0D5097"/>
        </a:buClr>
        <a:buSzPct val="90000"/>
        <a:buFont typeface="Wingdings" charset="2"/>
        <a:buChar char="§"/>
        <a:defRPr kumimoji="0" sz="2400" kern="1200">
          <a:solidFill>
            <a:schemeClr val="tx1"/>
          </a:solidFill>
          <a:latin typeface="+mn-lt"/>
          <a:ea typeface="+mn-ea"/>
          <a:cs typeface="+mn-cs"/>
        </a:defRPr>
      </a:lvl1pPr>
      <a:lvl2pPr marL="685800" indent="-273050" algn="l" rtl="0" eaLnBrk="1" latinLnBrk="0" hangingPunct="1">
        <a:spcBef>
          <a:spcPts val="0"/>
        </a:spcBef>
        <a:spcAft>
          <a:spcPts val="600"/>
        </a:spcAft>
        <a:buClrTx/>
        <a:buSzPct val="90000"/>
        <a:buFont typeface="Arial"/>
        <a:buChar char="•"/>
        <a:defRPr kumimoji="0" sz="2000" kern="1200">
          <a:solidFill>
            <a:schemeClr val="tx1"/>
          </a:solidFill>
          <a:latin typeface="+mn-lt"/>
          <a:ea typeface="+mn-ea"/>
          <a:cs typeface="+mn-cs"/>
        </a:defRPr>
      </a:lvl2pPr>
      <a:lvl3pPr marL="1085850" indent="-401638" algn="l" rtl="0" eaLnBrk="1" latinLnBrk="0" hangingPunct="1">
        <a:spcBef>
          <a:spcPts val="0"/>
        </a:spcBef>
        <a:spcAft>
          <a:spcPts val="600"/>
        </a:spcAft>
        <a:buClrTx/>
        <a:buSzPct val="90000"/>
        <a:buFont typeface="Lucida Grande"/>
        <a:buChar char="—"/>
        <a:defRPr kumimoji="0" sz="2000" kern="1200">
          <a:solidFill>
            <a:schemeClr val="tx1"/>
          </a:solidFill>
          <a:latin typeface="+mn-lt"/>
          <a:ea typeface="+mn-ea"/>
          <a:cs typeface="+mn-cs"/>
        </a:defRPr>
      </a:lvl3pPr>
      <a:lvl4pPr marL="1314450" indent="-242888" algn="l" rtl="0" eaLnBrk="1" latinLnBrk="0" hangingPunct="1">
        <a:spcBef>
          <a:spcPts val="0"/>
        </a:spcBef>
        <a:spcAft>
          <a:spcPts val="600"/>
        </a:spcAft>
        <a:buClrTx/>
        <a:buSzPct val="100000"/>
        <a:buFont typeface="Lucida Grande"/>
        <a:buChar char="–"/>
        <a:defRPr kumimoji="0" sz="1800" kern="1200">
          <a:solidFill>
            <a:schemeClr val="tx1"/>
          </a:solidFill>
          <a:latin typeface="+mn-lt"/>
          <a:ea typeface="+mn-ea"/>
          <a:cs typeface="+mn-cs"/>
        </a:defRPr>
      </a:lvl4pPr>
      <a:lvl5pPr marL="1543050" indent="-242888" algn="l" rtl="0" eaLnBrk="1" latinLnBrk="0" hangingPunct="1">
        <a:spcBef>
          <a:spcPts val="0"/>
        </a:spcBef>
        <a:spcAft>
          <a:spcPts val="600"/>
        </a:spcAft>
        <a:buClrTx/>
        <a:buFont typeface="Arial"/>
        <a:buChar char="•"/>
        <a:defRPr kumimoji="0" lang="en-US" sz="18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Scale Text Analysis at LLNL</a:t>
            </a:r>
            <a:endParaRPr lang="en-US" dirty="0"/>
          </a:p>
        </p:txBody>
      </p:sp>
      <p:sp>
        <p:nvSpPr>
          <p:cNvPr id="3" name="Text Placeholder 2"/>
          <p:cNvSpPr>
            <a:spLocks noGrp="1"/>
          </p:cNvSpPr>
          <p:nvPr>
            <p:ph type="body" sz="quarter" idx="13"/>
          </p:nvPr>
        </p:nvSpPr>
        <p:spPr>
          <a:xfrm>
            <a:off x="652275" y="1568369"/>
            <a:ext cx="4639392" cy="937763"/>
          </a:xfrm>
        </p:spPr>
        <p:txBody>
          <a:bodyPr/>
          <a:lstStyle/>
          <a:p>
            <a:r>
              <a:rPr lang="en-US" dirty="0" smtClean="0"/>
              <a:t>David Buttler</a:t>
            </a:r>
          </a:p>
          <a:p>
            <a:r>
              <a:rPr lang="en-US" dirty="0" smtClean="0"/>
              <a:t>Text Analysis Working Group</a:t>
            </a:r>
            <a:endParaRPr lang="en-US" dirty="0"/>
          </a:p>
        </p:txBody>
      </p:sp>
      <p:sp>
        <p:nvSpPr>
          <p:cNvPr id="4" name="TextBox 3"/>
          <p:cNvSpPr txBox="1"/>
          <p:nvPr/>
        </p:nvSpPr>
        <p:spPr>
          <a:xfrm>
            <a:off x="7933267" y="440267"/>
            <a:ext cx="184666" cy="369332"/>
          </a:xfrm>
          <a:prstGeom prst="rect">
            <a:avLst/>
          </a:prstGeom>
          <a:noFill/>
        </p:spPr>
        <p:txBody>
          <a:bodyPr wrap="none" rtlCol="0">
            <a:spAutoFit/>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46237"/>
            <a:ext cx="4876800" cy="4526280"/>
          </a:xfrm>
        </p:spPr>
        <p:txBody>
          <a:bodyPr>
            <a:normAutofit lnSpcReduction="10000"/>
          </a:bodyPr>
          <a:lstStyle/>
          <a:p>
            <a:r>
              <a:rPr lang="en-US" dirty="0" smtClean="0"/>
              <a:t>Step 1</a:t>
            </a:r>
          </a:p>
          <a:p>
            <a:pPr lvl="1"/>
            <a:r>
              <a:rPr lang="en-US" dirty="0" smtClean="0"/>
              <a:t>Take a base taxonomy</a:t>
            </a:r>
          </a:p>
          <a:p>
            <a:pPr lvl="1"/>
            <a:r>
              <a:rPr lang="en-US" dirty="0" smtClean="0"/>
              <a:t>Take a corpus</a:t>
            </a:r>
          </a:p>
          <a:p>
            <a:pPr lvl="1"/>
            <a:endParaRPr lang="en-US" dirty="0" smtClean="0"/>
          </a:p>
          <a:p>
            <a:pPr lvl="1">
              <a:buNone/>
            </a:pPr>
            <a:endParaRPr lang="en-US" dirty="0" smtClean="0"/>
          </a:p>
          <a:p>
            <a:r>
              <a:rPr lang="en-US" dirty="0" smtClean="0"/>
              <a:t>Step 2</a:t>
            </a:r>
          </a:p>
          <a:p>
            <a:pPr lvl="1"/>
            <a:r>
              <a:rPr lang="en-US" dirty="0" smtClean="0"/>
              <a:t>Add new concepts from the corpus</a:t>
            </a:r>
          </a:p>
          <a:p>
            <a:pPr lvl="2"/>
            <a:r>
              <a:rPr lang="en-US" dirty="0" smtClean="0"/>
              <a:t>Use a classifier to attach terms </a:t>
            </a:r>
          </a:p>
          <a:p>
            <a:pPr lvl="1"/>
            <a:endParaRPr lang="en-US" dirty="0" smtClean="0"/>
          </a:p>
          <a:p>
            <a:r>
              <a:rPr lang="en-US" dirty="0" smtClean="0"/>
              <a:t>Step 3</a:t>
            </a:r>
          </a:p>
          <a:p>
            <a:pPr lvl="1"/>
            <a:r>
              <a:rPr lang="en-US" dirty="0" smtClean="0"/>
              <a:t>Remove unused concepts based on corpus statistics</a:t>
            </a:r>
            <a:endParaRPr lang="en-US" dirty="0"/>
          </a:p>
        </p:txBody>
      </p:sp>
      <p:sp>
        <p:nvSpPr>
          <p:cNvPr id="2" name="Title 1"/>
          <p:cNvSpPr>
            <a:spLocks noGrp="1"/>
          </p:cNvSpPr>
          <p:nvPr>
            <p:ph type="title"/>
          </p:nvPr>
        </p:nvSpPr>
        <p:spPr/>
        <p:txBody>
          <a:bodyPr>
            <a:normAutofit/>
          </a:bodyPr>
          <a:lstStyle/>
          <a:p>
            <a:r>
              <a:rPr lang="en-US" dirty="0" smtClean="0"/>
              <a:t>We are developing machine learning techniques to customize existing taxonomies</a:t>
            </a:r>
            <a:endParaRPr lang="en-US" dirty="0"/>
          </a:p>
        </p:txBody>
      </p:sp>
      <p:pic>
        <p:nvPicPr>
          <p:cNvPr id="4" name="Picture 3" descr="firstGraph.png"/>
          <p:cNvPicPr>
            <a:picLocks noChangeAspect="1"/>
          </p:cNvPicPr>
          <p:nvPr/>
        </p:nvPicPr>
        <p:blipFill>
          <a:blip r:embed="rId2" cstate="print"/>
          <a:srcRect/>
          <a:stretch>
            <a:fillRect/>
          </a:stretch>
        </p:blipFill>
        <p:spPr bwMode="auto">
          <a:xfrm>
            <a:off x="6012647" y="1578603"/>
            <a:ext cx="1945586" cy="1681827"/>
          </a:xfrm>
          <a:prstGeom prst="rect">
            <a:avLst/>
          </a:prstGeom>
          <a:noFill/>
          <a:ln w="9525">
            <a:noFill/>
            <a:miter lim="800000"/>
            <a:headEnd/>
            <a:tailEnd/>
          </a:ln>
        </p:spPr>
      </p:pic>
      <p:pic>
        <p:nvPicPr>
          <p:cNvPr id="5" name="Picture 4" descr="secondGraph.png"/>
          <p:cNvPicPr>
            <a:picLocks noChangeAspect="1"/>
          </p:cNvPicPr>
          <p:nvPr/>
        </p:nvPicPr>
        <p:blipFill>
          <a:blip r:embed="rId3" cstate="print"/>
          <a:srcRect/>
          <a:stretch>
            <a:fillRect/>
          </a:stretch>
        </p:blipFill>
        <p:spPr bwMode="auto">
          <a:xfrm>
            <a:off x="5703446" y="3350334"/>
            <a:ext cx="2591899" cy="1556407"/>
          </a:xfrm>
          <a:prstGeom prst="rect">
            <a:avLst/>
          </a:prstGeom>
          <a:noFill/>
          <a:ln w="9525">
            <a:noFill/>
            <a:miter lim="800000"/>
            <a:headEnd/>
            <a:tailEnd/>
          </a:ln>
        </p:spPr>
      </p:pic>
      <p:pic>
        <p:nvPicPr>
          <p:cNvPr id="6" name="Picture 5" descr="thirdGraph.png"/>
          <p:cNvPicPr>
            <a:picLocks noChangeAspect="1"/>
          </p:cNvPicPr>
          <p:nvPr/>
        </p:nvPicPr>
        <p:blipFill>
          <a:blip r:embed="rId4" cstate="print"/>
          <a:srcRect/>
          <a:stretch>
            <a:fillRect/>
          </a:stretch>
        </p:blipFill>
        <p:spPr bwMode="auto">
          <a:xfrm>
            <a:off x="6025751" y="4985407"/>
            <a:ext cx="2078589" cy="1663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processing pipeline leverages our scalable text infrastructure</a:t>
            </a:r>
            <a:endParaRPr lang="en-US" dirty="0"/>
          </a:p>
        </p:txBody>
      </p:sp>
      <p:sp>
        <p:nvSpPr>
          <p:cNvPr id="228" name="Folded Corner 227"/>
          <p:cNvSpPr/>
          <p:nvPr/>
        </p:nvSpPr>
        <p:spPr>
          <a:xfrm>
            <a:off x="457200" y="1656688"/>
            <a:ext cx="1524000" cy="800733"/>
          </a:xfrm>
          <a:prstGeom prst="foldedCorner">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31" name="Rectangle 230"/>
          <p:cNvSpPr/>
          <p:nvPr/>
        </p:nvSpPr>
        <p:spPr>
          <a:xfrm>
            <a:off x="762000" y="3658520"/>
            <a:ext cx="1524000" cy="994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Parse Documents</a:t>
            </a:r>
            <a:endParaRPr lang="en-US" dirty="0">
              <a:solidFill>
                <a:schemeClr val="tx2"/>
              </a:solidFill>
            </a:endParaRPr>
          </a:p>
        </p:txBody>
      </p:sp>
      <p:sp>
        <p:nvSpPr>
          <p:cNvPr id="236" name="Can 235"/>
          <p:cNvSpPr/>
          <p:nvPr/>
        </p:nvSpPr>
        <p:spPr>
          <a:xfrm>
            <a:off x="3091345" y="3541171"/>
            <a:ext cx="1238250" cy="1228711"/>
          </a:xfrm>
          <a:prstGeom prst="can">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Doc BigTable</a:t>
            </a:r>
            <a:endParaRPr lang="en-US" dirty="0">
              <a:solidFill>
                <a:schemeClr val="tx2"/>
              </a:solidFill>
            </a:endParaRPr>
          </a:p>
        </p:txBody>
      </p:sp>
      <p:sp>
        <p:nvSpPr>
          <p:cNvPr id="237" name="Can 236"/>
          <p:cNvSpPr/>
          <p:nvPr/>
        </p:nvSpPr>
        <p:spPr>
          <a:xfrm>
            <a:off x="5157242" y="1684300"/>
            <a:ext cx="1266825" cy="1228711"/>
          </a:xfrm>
          <a:prstGeom prst="can">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Evidence</a:t>
            </a:r>
          </a:p>
          <a:p>
            <a:pPr algn="ctr"/>
            <a:r>
              <a:rPr lang="en-US" dirty="0" smtClean="0">
                <a:solidFill>
                  <a:schemeClr val="tx2"/>
                </a:solidFill>
              </a:rPr>
              <a:t>BigTable</a:t>
            </a:r>
            <a:endParaRPr lang="en-US" dirty="0">
              <a:solidFill>
                <a:schemeClr val="tx2"/>
              </a:solidFill>
            </a:endParaRPr>
          </a:p>
        </p:txBody>
      </p:sp>
      <p:sp>
        <p:nvSpPr>
          <p:cNvPr id="238" name="Can 237"/>
          <p:cNvSpPr/>
          <p:nvPr/>
        </p:nvSpPr>
        <p:spPr>
          <a:xfrm>
            <a:off x="5223980" y="5163346"/>
            <a:ext cx="1162050" cy="1228711"/>
          </a:xfrm>
          <a:prstGeom prst="can">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WordNet</a:t>
            </a:r>
            <a:endParaRPr lang="en-US" dirty="0">
              <a:solidFill>
                <a:schemeClr val="tx2"/>
              </a:solidFill>
            </a:endParaRPr>
          </a:p>
        </p:txBody>
      </p:sp>
      <p:sp>
        <p:nvSpPr>
          <p:cNvPr id="239" name="Can 238"/>
          <p:cNvSpPr/>
          <p:nvPr/>
        </p:nvSpPr>
        <p:spPr>
          <a:xfrm>
            <a:off x="7280415" y="5163346"/>
            <a:ext cx="1162050" cy="1228711"/>
          </a:xfrm>
          <a:prstGeom prst="can">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Custom WordNet</a:t>
            </a:r>
            <a:endParaRPr lang="en-US" dirty="0">
              <a:solidFill>
                <a:schemeClr val="tx2"/>
              </a:solidFill>
            </a:endParaRPr>
          </a:p>
        </p:txBody>
      </p:sp>
      <p:sp>
        <p:nvSpPr>
          <p:cNvPr id="240" name="Folded Corner 239"/>
          <p:cNvSpPr/>
          <p:nvPr/>
        </p:nvSpPr>
        <p:spPr>
          <a:xfrm>
            <a:off x="609600" y="1809088"/>
            <a:ext cx="1524000" cy="800733"/>
          </a:xfrm>
          <a:prstGeom prst="foldedCorner">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41" name="Folded Corner 240"/>
          <p:cNvSpPr/>
          <p:nvPr/>
        </p:nvSpPr>
        <p:spPr>
          <a:xfrm>
            <a:off x="762000" y="1961488"/>
            <a:ext cx="1524000" cy="800733"/>
          </a:xfrm>
          <a:prstGeom prst="foldedCorner">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Document Collection</a:t>
            </a:r>
            <a:endParaRPr lang="en-US" dirty="0">
              <a:solidFill>
                <a:schemeClr val="tx2"/>
              </a:solidFill>
            </a:endParaRPr>
          </a:p>
        </p:txBody>
      </p:sp>
      <p:sp>
        <p:nvSpPr>
          <p:cNvPr id="242" name="Rectangle 241"/>
          <p:cNvSpPr/>
          <p:nvPr/>
        </p:nvSpPr>
        <p:spPr>
          <a:xfrm>
            <a:off x="2956548" y="1795282"/>
            <a:ext cx="1524000" cy="994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Extract Semantic Similarity</a:t>
            </a:r>
            <a:endParaRPr lang="en-US" dirty="0">
              <a:solidFill>
                <a:schemeClr val="tx2"/>
              </a:solidFill>
            </a:endParaRPr>
          </a:p>
        </p:txBody>
      </p:sp>
      <p:sp>
        <p:nvSpPr>
          <p:cNvPr id="244" name="Rectangle 243"/>
          <p:cNvSpPr/>
          <p:nvPr/>
        </p:nvSpPr>
        <p:spPr>
          <a:xfrm>
            <a:off x="5029200" y="3658520"/>
            <a:ext cx="1524000" cy="994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Extract Taxonomic Relations</a:t>
            </a:r>
            <a:endParaRPr lang="en-US" dirty="0">
              <a:solidFill>
                <a:schemeClr val="tx2"/>
              </a:solidFill>
            </a:endParaRPr>
          </a:p>
        </p:txBody>
      </p:sp>
      <p:sp>
        <p:nvSpPr>
          <p:cNvPr id="245" name="Rectangle 244"/>
          <p:cNvSpPr/>
          <p:nvPr/>
        </p:nvSpPr>
        <p:spPr>
          <a:xfrm>
            <a:off x="7086600" y="1809626"/>
            <a:ext cx="1524000" cy="994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Add New Relations</a:t>
            </a:r>
            <a:endParaRPr lang="en-US" dirty="0">
              <a:solidFill>
                <a:schemeClr val="tx2"/>
              </a:solidFill>
            </a:endParaRPr>
          </a:p>
        </p:txBody>
      </p:sp>
      <p:sp>
        <p:nvSpPr>
          <p:cNvPr id="246" name="Rectangle 245"/>
          <p:cNvSpPr/>
          <p:nvPr/>
        </p:nvSpPr>
        <p:spPr>
          <a:xfrm>
            <a:off x="7088810" y="3658520"/>
            <a:ext cx="1524000" cy="9940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Merge Redundant Relations</a:t>
            </a:r>
            <a:endParaRPr lang="en-US" dirty="0">
              <a:solidFill>
                <a:schemeClr val="tx2"/>
              </a:solidFill>
            </a:endParaRPr>
          </a:p>
        </p:txBody>
      </p:sp>
      <p:cxnSp>
        <p:nvCxnSpPr>
          <p:cNvPr id="248" name="Straight Arrow Connector 247"/>
          <p:cNvCxnSpPr>
            <a:stCxn id="241" idx="2"/>
            <a:endCxn id="231" idx="0"/>
          </p:cNvCxnSpPr>
          <p:nvPr/>
        </p:nvCxnSpPr>
        <p:spPr>
          <a:xfrm rot="5400000">
            <a:off x="1075851" y="3210370"/>
            <a:ext cx="89629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2" name="Straight Arrow Connector 251"/>
          <p:cNvCxnSpPr>
            <a:stCxn id="231" idx="3"/>
            <a:endCxn id="236" idx="2"/>
          </p:cNvCxnSpPr>
          <p:nvPr/>
        </p:nvCxnSpPr>
        <p:spPr>
          <a:xfrm>
            <a:off x="2286000" y="4155527"/>
            <a:ext cx="80534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5" name="Straight Arrow Connector 254"/>
          <p:cNvCxnSpPr>
            <a:stCxn id="236" idx="4"/>
            <a:endCxn id="244" idx="1"/>
          </p:cNvCxnSpPr>
          <p:nvPr/>
        </p:nvCxnSpPr>
        <p:spPr>
          <a:xfrm>
            <a:off x="4329595" y="4155527"/>
            <a:ext cx="69960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8" name="Straight Arrow Connector 257"/>
          <p:cNvCxnSpPr>
            <a:stCxn id="236" idx="1"/>
            <a:endCxn id="242" idx="2"/>
          </p:cNvCxnSpPr>
          <p:nvPr/>
        </p:nvCxnSpPr>
        <p:spPr>
          <a:xfrm rot="5400000" flipH="1" flipV="1">
            <a:off x="3338571" y="3161194"/>
            <a:ext cx="751876" cy="8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3" name="Straight Arrow Connector 262"/>
          <p:cNvCxnSpPr>
            <a:stCxn id="242" idx="3"/>
            <a:endCxn id="237" idx="2"/>
          </p:cNvCxnSpPr>
          <p:nvPr/>
        </p:nvCxnSpPr>
        <p:spPr>
          <a:xfrm>
            <a:off x="4480548" y="2292289"/>
            <a:ext cx="676694" cy="63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244" idx="0"/>
            <a:endCxn id="237" idx="3"/>
          </p:cNvCxnSpPr>
          <p:nvPr/>
        </p:nvCxnSpPr>
        <p:spPr>
          <a:xfrm rot="16200000" flipV="1">
            <a:off x="5418174" y="3285493"/>
            <a:ext cx="745509" cy="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a:stCxn id="237" idx="4"/>
            <a:endCxn id="245" idx="1"/>
          </p:cNvCxnSpPr>
          <p:nvPr/>
        </p:nvCxnSpPr>
        <p:spPr>
          <a:xfrm>
            <a:off x="6424067" y="2298656"/>
            <a:ext cx="662533" cy="79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9" name="Straight Arrow Connector 268"/>
          <p:cNvCxnSpPr>
            <a:stCxn id="245" idx="2"/>
            <a:endCxn id="246" idx="0"/>
          </p:cNvCxnSpPr>
          <p:nvPr/>
        </p:nvCxnSpPr>
        <p:spPr>
          <a:xfrm rot="16200000" flipH="1">
            <a:off x="7422265" y="3229974"/>
            <a:ext cx="854881" cy="22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1" name="Straight Arrow Connector 270"/>
          <p:cNvCxnSpPr>
            <a:stCxn id="246" idx="2"/>
            <a:endCxn id="239" idx="1"/>
          </p:cNvCxnSpPr>
          <p:nvPr/>
        </p:nvCxnSpPr>
        <p:spPr>
          <a:xfrm rot="16200000" flipH="1">
            <a:off x="7600719" y="4902624"/>
            <a:ext cx="510813" cy="106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0" name="Straight Arrow Connector 249"/>
          <p:cNvCxnSpPr>
            <a:stCxn id="238" idx="1"/>
            <a:endCxn id="244" idx="2"/>
          </p:cNvCxnSpPr>
          <p:nvPr/>
        </p:nvCxnSpPr>
        <p:spPr>
          <a:xfrm rot="16200000" flipV="1">
            <a:off x="5542697" y="4901037"/>
            <a:ext cx="510813" cy="138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Online Updates</a:t>
            </a:r>
          </a:p>
          <a:p>
            <a:pPr lvl="1"/>
            <a:r>
              <a:rPr lang="en-US" dirty="0" smtClean="0"/>
              <a:t>Can the taxonomy expand fluidly?</a:t>
            </a:r>
          </a:p>
          <a:p>
            <a:r>
              <a:rPr lang="en-US" dirty="0" smtClean="0"/>
              <a:t>Can we extend these techniques to situations where we don’t have a large and rich base taxonomy?</a:t>
            </a:r>
          </a:p>
          <a:p>
            <a:r>
              <a:rPr lang="en-US" dirty="0" smtClean="0"/>
              <a:t>Does a custom taxonomy allow us to improve related Natural Language Processing tasks</a:t>
            </a:r>
          </a:p>
          <a:p>
            <a:pPr lvl="1"/>
            <a:r>
              <a:rPr lang="en-US" dirty="0" smtClean="0"/>
              <a:t>Better word sense disambiguation</a:t>
            </a:r>
          </a:p>
          <a:p>
            <a:pPr lvl="1"/>
            <a:r>
              <a:rPr lang="en-US" dirty="0" smtClean="0"/>
              <a:t>Better Facet Generation</a:t>
            </a:r>
          </a:p>
          <a:p>
            <a:pPr lvl="1"/>
            <a:r>
              <a:rPr lang="en-US" dirty="0" smtClean="0"/>
              <a:t>Better Information Retrieval</a:t>
            </a:r>
          </a:p>
        </p:txBody>
      </p:sp>
      <p:sp>
        <p:nvSpPr>
          <p:cNvPr id="2" name="Title 1"/>
          <p:cNvSpPr>
            <a:spLocks noGrp="1"/>
          </p:cNvSpPr>
          <p:nvPr>
            <p:ph type="title"/>
          </p:nvPr>
        </p:nvSpPr>
        <p:spPr/>
        <p:txBody>
          <a:bodyPr/>
          <a:lstStyle/>
          <a:p>
            <a:r>
              <a:rPr lang="en-US" dirty="0" smtClean="0"/>
              <a:t>Future Challenges</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6262" indent="-457200">
              <a:buFont typeface="+mj-lt"/>
              <a:buAutoNum type="arabicPeriod"/>
            </a:pPr>
            <a:r>
              <a:rPr lang="en-US" dirty="0" smtClean="0"/>
              <a:t>Automatic Facet</a:t>
            </a:r>
            <a:r>
              <a:rPr lang="en-US" baseline="0" dirty="0" smtClean="0"/>
              <a:t> generation</a:t>
            </a:r>
          </a:p>
          <a:p>
            <a:pPr lvl="1"/>
            <a:r>
              <a:rPr lang="en-US" dirty="0" smtClean="0"/>
              <a:t>Concept Hierarchy generation</a:t>
            </a:r>
          </a:p>
          <a:p>
            <a:pPr marL="576262" lvl="0" indent="-457200">
              <a:buFont typeface="+mj-lt"/>
              <a:buAutoNum type="arabicPeriod"/>
            </a:pPr>
            <a:r>
              <a:rPr lang="en-US" b="1" dirty="0" smtClean="0"/>
              <a:t>Automatic result organization</a:t>
            </a:r>
          </a:p>
          <a:p>
            <a:pPr lvl="1"/>
            <a:r>
              <a:rPr lang="en-US" b="1" dirty="0" err="1" smtClean="0"/>
              <a:t>ClusteringWiki</a:t>
            </a:r>
            <a:endParaRPr lang="en-US" b="1" dirty="0" smtClean="0"/>
          </a:p>
          <a:p>
            <a:pPr marL="576262" lvl="0" indent="-457200">
              <a:buFont typeface="+mj-lt"/>
              <a:buAutoNum type="arabicPeriod"/>
            </a:pPr>
            <a:r>
              <a:rPr lang="en-US" dirty="0" smtClean="0"/>
              <a:t>Assistance in generating targeted queries</a:t>
            </a:r>
          </a:p>
          <a:p>
            <a:pPr lvl="1"/>
            <a:r>
              <a:rPr lang="en-US" dirty="0" smtClean="0"/>
              <a:t>Topic feedback</a:t>
            </a:r>
          </a:p>
          <a:p>
            <a:pPr marL="576262" lvl="0" indent="-457200">
              <a:buFont typeface="+mj-lt"/>
              <a:buAutoNum type="arabicPeriod"/>
            </a:pPr>
            <a:r>
              <a:rPr lang="en-US" dirty="0" smtClean="0"/>
              <a:t>Ranking of results relative to specific tasks</a:t>
            </a:r>
          </a:p>
          <a:p>
            <a:pPr lvl="1"/>
            <a:r>
              <a:rPr lang="en-US" dirty="0" err="1" smtClean="0"/>
              <a:t>iScore</a:t>
            </a:r>
            <a:endParaRPr lang="en-US" dirty="0" smtClean="0"/>
          </a:p>
          <a:p>
            <a:pPr lvl="0">
              <a:buNone/>
            </a:pPr>
            <a:r>
              <a:rPr lang="en-US" dirty="0" smtClean="0"/>
              <a:t>We have a pipeline to move our technology into production</a:t>
            </a:r>
          </a:p>
          <a:p>
            <a:pPr lvl="1"/>
            <a:r>
              <a:rPr lang="en-US" dirty="0" smtClean="0"/>
              <a:t>Trinidad</a:t>
            </a:r>
          </a:p>
        </p:txBody>
      </p:sp>
      <p:sp>
        <p:nvSpPr>
          <p:cNvPr id="3" name="Title 2"/>
          <p:cNvSpPr>
            <a:spLocks noGrp="1"/>
          </p:cNvSpPr>
          <p:nvPr>
            <p:ph type="title"/>
          </p:nvPr>
        </p:nvSpPr>
        <p:spPr/>
        <p:txBody>
          <a:bodyPr/>
          <a:lstStyle/>
          <a:p>
            <a:r>
              <a:rPr lang="en-US" dirty="0" smtClean="0"/>
              <a:t>Our research addresses four fundamental search challenges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dirty="0" smtClean="0"/>
              <a:t>Clustering Wiki</a:t>
            </a:r>
            <a:endParaRPr lang="en-US" dirty="0"/>
          </a:p>
        </p:txBody>
      </p:sp>
      <p:pic>
        <p:nvPicPr>
          <p:cNvPr id="1026" name="Picture 2"/>
          <p:cNvPicPr>
            <a:picLocks noChangeAspect="1" noChangeArrowheads="1"/>
          </p:cNvPicPr>
          <p:nvPr/>
        </p:nvPicPr>
        <p:blipFill>
          <a:blip r:embed="rId2" cstate="print"/>
          <a:srcRect l="2292" t="21192" r="6017" b="8874"/>
          <a:stretch>
            <a:fillRect/>
          </a:stretch>
        </p:blipFill>
        <p:spPr bwMode="auto">
          <a:xfrm>
            <a:off x="0" y="1143000"/>
            <a:ext cx="91440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6262" indent="-457200">
              <a:buFont typeface="+mj-lt"/>
              <a:buAutoNum type="arabicPeriod"/>
            </a:pPr>
            <a:r>
              <a:rPr lang="en-US" dirty="0" smtClean="0"/>
              <a:t>Automatic Facet</a:t>
            </a:r>
            <a:r>
              <a:rPr lang="en-US" baseline="0" dirty="0" smtClean="0"/>
              <a:t> generation</a:t>
            </a:r>
          </a:p>
          <a:p>
            <a:pPr lvl="1"/>
            <a:r>
              <a:rPr lang="en-US" dirty="0" smtClean="0"/>
              <a:t>Concept Hierarchy generation</a:t>
            </a:r>
          </a:p>
          <a:p>
            <a:pPr marL="576262" lvl="0" indent="-457200">
              <a:buFont typeface="+mj-lt"/>
              <a:buAutoNum type="arabicPeriod"/>
            </a:pPr>
            <a:r>
              <a:rPr lang="en-US" dirty="0" smtClean="0"/>
              <a:t>Automatic result organization</a:t>
            </a:r>
          </a:p>
          <a:p>
            <a:pPr lvl="1"/>
            <a:r>
              <a:rPr lang="en-US" dirty="0" err="1" smtClean="0"/>
              <a:t>ClusteringWiki</a:t>
            </a:r>
            <a:endParaRPr lang="en-US" dirty="0" smtClean="0"/>
          </a:p>
          <a:p>
            <a:pPr marL="576262" lvl="0" indent="-457200">
              <a:buFont typeface="+mj-lt"/>
              <a:buAutoNum type="arabicPeriod"/>
            </a:pPr>
            <a:r>
              <a:rPr lang="en-US" b="1" dirty="0" smtClean="0"/>
              <a:t>Assistance in generating targeted queries</a:t>
            </a:r>
          </a:p>
          <a:p>
            <a:pPr lvl="1"/>
            <a:r>
              <a:rPr lang="en-US" b="1" dirty="0" smtClean="0"/>
              <a:t>Topic feedback</a:t>
            </a:r>
          </a:p>
          <a:p>
            <a:pPr marL="576262" lvl="0" indent="-457200">
              <a:buFont typeface="+mj-lt"/>
              <a:buAutoNum type="arabicPeriod"/>
            </a:pPr>
            <a:r>
              <a:rPr lang="en-US" dirty="0" smtClean="0"/>
              <a:t>Ranking of results relative to specific tasks</a:t>
            </a:r>
          </a:p>
          <a:p>
            <a:pPr lvl="1"/>
            <a:r>
              <a:rPr lang="en-US" dirty="0" err="1" smtClean="0"/>
              <a:t>iScore</a:t>
            </a:r>
            <a:endParaRPr lang="en-US" dirty="0" smtClean="0"/>
          </a:p>
          <a:p>
            <a:pPr lvl="0">
              <a:buNone/>
            </a:pPr>
            <a:r>
              <a:rPr lang="en-US" dirty="0" smtClean="0"/>
              <a:t>We have a pipeline to move our technology into production</a:t>
            </a:r>
          </a:p>
          <a:p>
            <a:pPr lvl="1"/>
            <a:r>
              <a:rPr lang="en-US" dirty="0" smtClean="0"/>
              <a:t>Trinidad</a:t>
            </a:r>
          </a:p>
        </p:txBody>
      </p:sp>
      <p:sp>
        <p:nvSpPr>
          <p:cNvPr id="3" name="Title 2"/>
          <p:cNvSpPr>
            <a:spLocks noGrp="1"/>
          </p:cNvSpPr>
          <p:nvPr>
            <p:ph type="title"/>
          </p:nvPr>
        </p:nvSpPr>
        <p:spPr/>
        <p:txBody>
          <a:bodyPr/>
          <a:lstStyle/>
          <a:p>
            <a:r>
              <a:rPr lang="en-US" dirty="0" smtClean="0"/>
              <a:t>Our research addresses four fundamental search challenges</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Goal: effectively navigate corpus of text documents</a:t>
            </a:r>
            <a:br>
              <a:rPr lang="en-US" dirty="0" smtClean="0"/>
            </a:br>
            <a:r>
              <a:rPr lang="en-US" dirty="0" smtClean="0"/>
              <a:t>(e.g., scientific articles, message traffic)</a:t>
            </a:r>
          </a:p>
          <a:p>
            <a:endParaRPr lang="en-US" dirty="0" smtClean="0"/>
          </a:p>
          <a:p>
            <a:r>
              <a:rPr lang="en-US" dirty="0" smtClean="0"/>
              <a:t>Problem: user may not know “right” keywords to use</a:t>
            </a:r>
            <a:br>
              <a:rPr lang="en-US" dirty="0" smtClean="0"/>
            </a:br>
            <a:r>
              <a:rPr lang="en-US" dirty="0" smtClean="0"/>
              <a:t>(e.g., junior SME)</a:t>
            </a:r>
          </a:p>
          <a:p>
            <a:endParaRPr lang="en-US" dirty="0" smtClean="0"/>
          </a:p>
          <a:p>
            <a:pPr>
              <a:buNone/>
            </a:pPr>
            <a:endParaRPr lang="en-US" dirty="0" smtClean="0"/>
          </a:p>
        </p:txBody>
      </p:sp>
      <p:sp>
        <p:nvSpPr>
          <p:cNvPr id="2" name="Title 1"/>
          <p:cNvSpPr>
            <a:spLocks noGrp="1"/>
          </p:cNvSpPr>
          <p:nvPr>
            <p:ph type="title"/>
          </p:nvPr>
        </p:nvSpPr>
        <p:spPr>
          <a:xfrm>
            <a:off x="457200" y="152400"/>
            <a:ext cx="8839200" cy="809625"/>
          </a:xfrm>
        </p:spPr>
        <p:txBody>
          <a:bodyPr/>
          <a:lstStyle/>
          <a:p>
            <a:pPr lvl="0"/>
            <a:r>
              <a:rPr lang="en-US" dirty="0" smtClean="0"/>
              <a:t>Text search with latent topic feedback </a:t>
            </a:r>
            <a:br>
              <a:rPr lang="en-US" dirty="0" smtClean="0"/>
            </a:br>
            <a:r>
              <a:rPr lang="en-US" dirty="0" smtClean="0"/>
              <a:t>improves relevance of search results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Unlike Amazon, we might not have nice metadata</a:t>
            </a:r>
          </a:p>
          <a:p>
            <a:pPr lvl="0"/>
            <a:r>
              <a:rPr lang="en-US" dirty="0" smtClean="0"/>
              <a:t>Solution: </a:t>
            </a:r>
            <a:r>
              <a:rPr lang="en-US" b="1" dirty="0" smtClean="0"/>
              <a:t>automatically</a:t>
            </a:r>
            <a:r>
              <a:rPr lang="en-US" dirty="0" smtClean="0"/>
              <a:t> learn topics from documents</a:t>
            </a:r>
          </a:p>
          <a:p>
            <a:pPr lvl="1"/>
            <a:r>
              <a:rPr lang="en-US" dirty="0" smtClean="0"/>
              <a:t>Latent </a:t>
            </a:r>
            <a:r>
              <a:rPr lang="en-US" dirty="0" err="1" smtClean="0"/>
              <a:t>Dirichlet</a:t>
            </a:r>
            <a:r>
              <a:rPr lang="en-US" dirty="0" smtClean="0"/>
              <a:t> Allocation model (</a:t>
            </a:r>
            <a:r>
              <a:rPr lang="en-US" dirty="0" err="1" smtClean="0"/>
              <a:t>Blei</a:t>
            </a:r>
            <a:r>
              <a:rPr lang="en-US" dirty="0" smtClean="0"/>
              <a:t>, et al)</a:t>
            </a:r>
          </a:p>
          <a:p>
            <a:pPr lvl="1"/>
            <a:r>
              <a:rPr lang="en-US" dirty="0" smtClean="0"/>
              <a:t>Mallet software implementation </a:t>
            </a:r>
          </a:p>
          <a:p>
            <a:r>
              <a:rPr lang="en-US" dirty="0" smtClean="0"/>
              <a:t>Relevant topics for TREC queries over Financial Times</a:t>
            </a:r>
          </a:p>
          <a:p>
            <a:pPr lvl="1"/>
            <a:endParaRPr lang="en-US" dirty="0" smtClean="0"/>
          </a:p>
          <a:p>
            <a:pPr lvl="1"/>
            <a:endParaRPr lang="en-US" dirty="0" smtClean="0"/>
          </a:p>
          <a:p>
            <a:pPr lvl="1"/>
            <a:endParaRPr lang="en-US" dirty="0" smtClean="0"/>
          </a:p>
          <a:p>
            <a:pPr lvl="1">
              <a:buNone/>
            </a:pPr>
            <a:endParaRPr lang="en-US" dirty="0" smtClean="0"/>
          </a:p>
        </p:txBody>
      </p:sp>
      <p:sp>
        <p:nvSpPr>
          <p:cNvPr id="2" name="Title 1"/>
          <p:cNvSpPr>
            <a:spLocks noGrp="1"/>
          </p:cNvSpPr>
          <p:nvPr>
            <p:ph type="title"/>
          </p:nvPr>
        </p:nvSpPr>
        <p:spPr/>
        <p:txBody>
          <a:bodyPr/>
          <a:lstStyle/>
          <a:p>
            <a:pPr lvl="0"/>
            <a:r>
              <a:rPr lang="en-US" dirty="0" smtClean="0"/>
              <a:t>Latent topic modeling provides semantic groupings of document themes</a:t>
            </a:r>
            <a:endParaRPr lang="en-US" dirty="0"/>
          </a:p>
        </p:txBody>
      </p:sp>
      <p:graphicFrame>
        <p:nvGraphicFramePr>
          <p:cNvPr id="5" name="Table 4"/>
          <p:cNvGraphicFramePr>
            <a:graphicFrameLocks noGrp="1"/>
          </p:cNvGraphicFramePr>
          <p:nvPr/>
        </p:nvGraphicFramePr>
        <p:xfrm>
          <a:off x="152400" y="3962400"/>
          <a:ext cx="8839200" cy="2133600"/>
        </p:xfrm>
        <a:graphic>
          <a:graphicData uri="http://schemas.openxmlformats.org/drawingml/2006/table">
            <a:tbl>
              <a:tblPr firstRow="1" bandRow="1">
                <a:effectLst>
                  <a:outerShdw blurRad="63500" sx="102000" sy="102000" algn="ctr" rotWithShape="0">
                    <a:prstClr val="black">
                      <a:alpha val="40000"/>
                    </a:prstClr>
                  </a:outerShdw>
                </a:effectLst>
                <a:tableStyleId>{9DCAF9ED-07DC-4A11-8D7F-57B35C25682E}</a:tableStyleId>
              </a:tblPr>
              <a:tblGrid>
                <a:gridCol w="2771614"/>
                <a:gridCol w="1266986"/>
                <a:gridCol w="4800600"/>
              </a:tblGrid>
              <a:tr h="533400">
                <a:tc>
                  <a:txBody>
                    <a:bodyPr/>
                    <a:lstStyle/>
                    <a:p>
                      <a:r>
                        <a:rPr lang="en-US" dirty="0" smtClean="0">
                          <a:solidFill>
                            <a:schemeClr val="tx2"/>
                          </a:solidFill>
                        </a:rPr>
                        <a:t>User</a:t>
                      </a:r>
                      <a:r>
                        <a:rPr lang="en-US" baseline="0" dirty="0" smtClean="0">
                          <a:solidFill>
                            <a:schemeClr val="tx2"/>
                          </a:solidFill>
                        </a:rPr>
                        <a:t> query</a:t>
                      </a:r>
                      <a:endParaRPr lang="en-US" dirty="0">
                        <a:solidFill>
                          <a:schemeClr val="tx2"/>
                        </a:solidFill>
                      </a:endParaRPr>
                    </a:p>
                  </a:txBody>
                  <a:tcPr/>
                </a:tc>
                <a:tc>
                  <a:txBody>
                    <a:bodyPr/>
                    <a:lstStyle/>
                    <a:p>
                      <a:r>
                        <a:rPr lang="en-US" dirty="0" smtClean="0">
                          <a:solidFill>
                            <a:schemeClr val="tx2"/>
                          </a:solidFill>
                        </a:rPr>
                        <a:t>Topic label</a:t>
                      </a:r>
                      <a:endParaRPr lang="en-US" dirty="0">
                        <a:solidFill>
                          <a:schemeClr val="tx2"/>
                        </a:solidFill>
                      </a:endParaRPr>
                    </a:p>
                  </a:txBody>
                  <a:tcPr/>
                </a:tc>
                <a:tc>
                  <a:txBody>
                    <a:bodyPr/>
                    <a:lstStyle/>
                    <a:p>
                      <a:r>
                        <a:rPr lang="en-US" dirty="0" smtClean="0">
                          <a:solidFill>
                            <a:schemeClr val="tx2"/>
                          </a:solidFill>
                        </a:rPr>
                        <a:t>Topic</a:t>
                      </a:r>
                      <a:r>
                        <a:rPr lang="en-US" baseline="0" dirty="0" smtClean="0">
                          <a:solidFill>
                            <a:schemeClr val="tx2"/>
                          </a:solidFill>
                        </a:rPr>
                        <a:t> phrases / words</a:t>
                      </a:r>
                      <a:endParaRPr lang="en-US" dirty="0">
                        <a:solidFill>
                          <a:schemeClr val="tx2"/>
                        </a:solidFill>
                      </a:endParaRPr>
                    </a:p>
                  </a:txBody>
                  <a:tcPr/>
                </a:tc>
              </a:tr>
              <a:tr h="533400">
                <a:tc>
                  <a:txBody>
                    <a:bodyPr/>
                    <a:lstStyle/>
                    <a:p>
                      <a:r>
                        <a:rPr lang="en-US" dirty="0" smtClean="0"/>
                        <a:t>illegal technology transfer</a:t>
                      </a:r>
                      <a:endParaRPr lang="en-US" dirty="0"/>
                    </a:p>
                  </a:txBody>
                  <a:tcPr/>
                </a:tc>
                <a:tc>
                  <a:txBody>
                    <a:bodyPr/>
                    <a:lstStyle/>
                    <a:p>
                      <a:r>
                        <a:rPr lang="en-US" dirty="0" smtClean="0"/>
                        <a:t>arms</a:t>
                      </a:r>
                      <a:endParaRPr lang="en-US" dirty="0"/>
                    </a:p>
                  </a:txBody>
                  <a:tcPr/>
                </a:tc>
                <a:tc>
                  <a:txBody>
                    <a:bodyPr/>
                    <a:lstStyle/>
                    <a:p>
                      <a:r>
                        <a:rPr lang="en-US" dirty="0" smtClean="0"/>
                        <a:t>Matrix Churchill,</a:t>
                      </a:r>
                      <a:r>
                        <a:rPr lang="en-US" baseline="0" dirty="0" smtClean="0"/>
                        <a:t> Iraq, inquiry, Scott, </a:t>
                      </a:r>
                      <a:r>
                        <a:rPr lang="en-US" baseline="0" dirty="0" err="1" smtClean="0"/>
                        <a:t>gov’t</a:t>
                      </a:r>
                      <a:endParaRPr lang="en-US" dirty="0"/>
                    </a:p>
                  </a:txBody>
                  <a:tcPr/>
                </a:tc>
              </a:tr>
              <a:tr h="533400">
                <a:tc>
                  <a:txBody>
                    <a:bodyPr/>
                    <a:lstStyle/>
                    <a:p>
                      <a:r>
                        <a:rPr lang="en-US" dirty="0" smtClean="0"/>
                        <a:t>territorial waters dispute</a:t>
                      </a:r>
                      <a:endParaRPr lang="en-US" dirty="0"/>
                    </a:p>
                  </a:txBody>
                  <a:tcPr/>
                </a:tc>
                <a:tc>
                  <a:txBody>
                    <a:bodyPr/>
                    <a:lstStyle/>
                    <a:p>
                      <a:r>
                        <a:rPr lang="en-US" dirty="0" smtClean="0"/>
                        <a:t>petroleum</a:t>
                      </a:r>
                      <a:endParaRPr lang="en-US" dirty="0"/>
                    </a:p>
                  </a:txBody>
                  <a:tcPr/>
                </a:tc>
                <a:tc>
                  <a:txBody>
                    <a:bodyPr/>
                    <a:lstStyle/>
                    <a:p>
                      <a:r>
                        <a:rPr lang="en-US" dirty="0" smtClean="0"/>
                        <a:t>oil gas, North Sea, natural gas, production</a:t>
                      </a:r>
                      <a:endParaRPr lang="en-US" dirty="0"/>
                    </a:p>
                  </a:txBody>
                  <a:tcPr/>
                </a:tc>
              </a:tr>
              <a:tr h="533400">
                <a:tc>
                  <a:txBody>
                    <a:bodyPr/>
                    <a:lstStyle/>
                    <a:p>
                      <a:r>
                        <a:rPr lang="en-US" dirty="0" smtClean="0"/>
                        <a:t>euro opposition</a:t>
                      </a:r>
                      <a:endParaRPr lang="en-US" dirty="0"/>
                    </a:p>
                  </a:txBody>
                  <a:tcPr/>
                </a:tc>
                <a:tc>
                  <a:txBody>
                    <a:bodyPr/>
                    <a:lstStyle/>
                    <a:p>
                      <a:r>
                        <a:rPr lang="en-US" dirty="0" smtClean="0"/>
                        <a:t>emu</a:t>
                      </a:r>
                      <a:endParaRPr lang="en-US" dirty="0"/>
                    </a:p>
                  </a:txBody>
                  <a:tcPr/>
                </a:tc>
                <a:tc>
                  <a:txBody>
                    <a:bodyPr/>
                    <a:lstStyle/>
                    <a:p>
                      <a:r>
                        <a:rPr lang="en-US" dirty="0" smtClean="0"/>
                        <a:t>Maastricht treaty, monetary</a:t>
                      </a:r>
                      <a:r>
                        <a:rPr lang="en-US" baseline="0" dirty="0" smtClean="0"/>
                        <a:t> union, European</a:t>
                      </a:r>
                      <a:endParaRPr lang="en-US" dirty="0"/>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ft-l357-t011.png"/>
          <p:cNvPicPr>
            <a:picLocks noGrp="1" noChangeAspect="1"/>
          </p:cNvPicPr>
          <p:nvPr>
            <p:ph idx="1"/>
          </p:nvPr>
        </p:nvPicPr>
        <p:blipFill>
          <a:blip r:embed="rId2" cstate="print"/>
          <a:srcRect t="-447" b="-447"/>
          <a:stretch>
            <a:fillRect/>
          </a:stretch>
        </p:blipFill>
        <p:spPr>
          <a:xfrm>
            <a:off x="-1" y="4114800"/>
            <a:ext cx="3775587" cy="2208362"/>
          </a:xfrm>
          <a:effectLst>
            <a:outerShdw blurRad="50800" dist="38100" dir="2700000" algn="tl" rotWithShape="0">
              <a:prstClr val="black">
                <a:alpha val="40000"/>
              </a:prstClr>
            </a:outerShdw>
          </a:effectLst>
        </p:spPr>
      </p:pic>
      <p:sp>
        <p:nvSpPr>
          <p:cNvPr id="2" name="Title 1"/>
          <p:cNvSpPr>
            <a:spLocks noGrp="1"/>
          </p:cNvSpPr>
          <p:nvPr>
            <p:ph type="title"/>
          </p:nvPr>
        </p:nvSpPr>
        <p:spPr>
          <a:xfrm>
            <a:off x="152400" y="152400"/>
            <a:ext cx="9144000" cy="809625"/>
          </a:xfrm>
        </p:spPr>
        <p:txBody>
          <a:bodyPr/>
          <a:lstStyle/>
          <a:p>
            <a:r>
              <a:rPr lang="en-US" dirty="0" smtClean="0">
                <a:latin typeface="+mn-lt"/>
              </a:rPr>
              <a:t>Topic feedback improves poorly formed queries</a:t>
            </a:r>
            <a:endParaRPr lang="en-US" dirty="0">
              <a:latin typeface="+mn-lt"/>
            </a:endParaRPr>
          </a:p>
        </p:txBody>
      </p:sp>
      <p:sp>
        <p:nvSpPr>
          <p:cNvPr id="6" name="TextBox 5"/>
          <p:cNvSpPr txBox="1"/>
          <p:nvPr/>
        </p:nvSpPr>
        <p:spPr>
          <a:xfrm>
            <a:off x="432488" y="3733800"/>
            <a:ext cx="2844112" cy="369332"/>
          </a:xfrm>
          <a:prstGeom prst="rect">
            <a:avLst/>
          </a:prstGeom>
          <a:noFill/>
        </p:spPr>
        <p:txBody>
          <a:bodyPr wrap="none" rtlCol="0">
            <a:spAutoFit/>
          </a:bodyPr>
          <a:lstStyle/>
          <a:p>
            <a:r>
              <a:rPr lang="en-US" dirty="0" smtClean="0"/>
              <a:t>“Territorial waters dispute”</a:t>
            </a:r>
            <a:endParaRPr lang="en-US" dirty="0"/>
          </a:p>
        </p:txBody>
      </p:sp>
      <p:pic>
        <p:nvPicPr>
          <p:cNvPr id="4" name="Content Placeholder 7" descr="ft-l378-t079.png"/>
          <p:cNvPicPr>
            <a:picLocks noChangeAspect="1"/>
          </p:cNvPicPr>
          <p:nvPr/>
        </p:nvPicPr>
        <p:blipFill>
          <a:blip r:embed="rId3" cstate="print"/>
          <a:srcRect t="-447" b="-447"/>
          <a:stretch>
            <a:fillRect/>
          </a:stretch>
        </p:blipFill>
        <p:spPr bwMode="auto">
          <a:xfrm>
            <a:off x="2743200" y="1371600"/>
            <a:ext cx="3657600" cy="222742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7" name="TextBox 6"/>
          <p:cNvSpPr txBox="1"/>
          <p:nvPr/>
        </p:nvSpPr>
        <p:spPr>
          <a:xfrm>
            <a:off x="3488066" y="990600"/>
            <a:ext cx="2232791" cy="442217"/>
          </a:xfrm>
          <a:prstGeom prst="rect">
            <a:avLst/>
          </a:prstGeom>
          <a:noFill/>
        </p:spPr>
        <p:txBody>
          <a:bodyPr wrap="none" rtlCol="0">
            <a:spAutoFit/>
          </a:bodyPr>
          <a:lstStyle/>
          <a:p>
            <a:r>
              <a:rPr lang="en-US" dirty="0" smtClean="0"/>
              <a:t>“Euro opposition”</a:t>
            </a:r>
            <a:endParaRPr lang="en-US" dirty="0"/>
          </a:p>
        </p:txBody>
      </p:sp>
      <p:pic>
        <p:nvPicPr>
          <p:cNvPr id="5" name="Content Placeholder 16" descr="ft-l389-t464.png"/>
          <p:cNvPicPr>
            <a:picLocks noChangeAspect="1"/>
          </p:cNvPicPr>
          <p:nvPr/>
        </p:nvPicPr>
        <p:blipFill>
          <a:blip r:embed="rId4" cstate="print"/>
          <a:srcRect t="-447" b="-447"/>
          <a:stretch>
            <a:fillRect/>
          </a:stretch>
        </p:blipFill>
        <p:spPr bwMode="auto">
          <a:xfrm>
            <a:off x="5324103" y="4114800"/>
            <a:ext cx="3819897" cy="22098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TextBox 7"/>
          <p:cNvSpPr txBox="1"/>
          <p:nvPr/>
        </p:nvSpPr>
        <p:spPr>
          <a:xfrm>
            <a:off x="5831205" y="3733800"/>
            <a:ext cx="3014480" cy="369332"/>
          </a:xfrm>
          <a:prstGeom prst="rect">
            <a:avLst/>
          </a:prstGeom>
          <a:noFill/>
        </p:spPr>
        <p:txBody>
          <a:bodyPr wrap="none" rtlCol="0">
            <a:spAutoFit/>
          </a:bodyPr>
          <a:lstStyle/>
          <a:p>
            <a:r>
              <a:rPr lang="en-US" dirty="0" smtClean="0"/>
              <a:t>“Illegal technology transfer”</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4724400" y="1752600"/>
          <a:ext cx="4419600" cy="30226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14400"/>
                <a:gridCol w="3505200"/>
              </a:tblGrid>
              <a:tr h="370840">
                <a:tc gridSpan="2">
                  <a:txBody>
                    <a:bodyPr/>
                    <a:lstStyle/>
                    <a:p>
                      <a:r>
                        <a:rPr lang="en-US" dirty="0" smtClean="0">
                          <a:solidFill>
                            <a:schemeClr val="tx2"/>
                          </a:solidFill>
                        </a:rPr>
                        <a:t>Improved Topic Labeling</a:t>
                      </a:r>
                      <a:endParaRPr lang="en-US" dirty="0">
                        <a:solidFill>
                          <a:schemeClr val="tx2"/>
                        </a:solidFill>
                      </a:endParaRPr>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tc>
              </a:tr>
              <a:tr h="370840">
                <a:tc>
                  <a:txBody>
                    <a:bodyPr/>
                    <a:lstStyle/>
                    <a:p>
                      <a:r>
                        <a:rPr lang="en-US" b="1" dirty="0" smtClean="0"/>
                        <a:t>Before:</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war, world, ii, </a:t>
                      </a:r>
                      <a:r>
                        <a:rPr lang="en-US" dirty="0" err="1" smtClean="0"/>
                        <a:t>vietnam</a:t>
                      </a:r>
                      <a:r>
                        <a:rPr lang="en-US" dirty="0" smtClean="0"/>
                        <a:t>, years, </a:t>
                      </a:r>
                      <a:r>
                        <a:rPr lang="en-US" dirty="0" err="1" smtClean="0"/>
                        <a:t>american</a:t>
                      </a:r>
                      <a:r>
                        <a:rPr lang="en-US" dirty="0" smtClean="0"/>
                        <a:t>, veterans, battle, army, soldiers</a:t>
                      </a:r>
                    </a:p>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b="1" dirty="0" smtClean="0"/>
                        <a:t>After:</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(veterans)</a:t>
                      </a:r>
                    </a:p>
                    <a:p>
                      <a:r>
                        <a:rPr lang="en-US" dirty="0" smtClean="0"/>
                        <a:t>World War II</a:t>
                      </a:r>
                    </a:p>
                    <a:p>
                      <a:r>
                        <a:rPr lang="en-US" dirty="0" smtClean="0"/>
                        <a:t>Pearl Harbor, civil war</a:t>
                      </a:r>
                    </a:p>
                    <a:p>
                      <a:r>
                        <a:rPr lang="en-US" dirty="0" smtClean="0"/>
                        <a:t>Vietnam, years, American, battle</a:t>
                      </a:r>
                    </a:p>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4724400" y="1752600"/>
          <a:ext cx="4419600" cy="15595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14400"/>
                <a:gridCol w="3505200"/>
              </a:tblGrid>
              <a:tr h="370840">
                <a:tc gridSpan="2">
                  <a:txBody>
                    <a:bodyPr/>
                    <a:lstStyle/>
                    <a:p>
                      <a:r>
                        <a:rPr lang="en-US" b="1" dirty="0" smtClean="0">
                          <a:solidFill>
                            <a:schemeClr val="tx2"/>
                          </a:solidFill>
                        </a:rPr>
                        <a:t>Improved Topic Labeling</a:t>
                      </a:r>
                      <a:endParaRPr lang="en-US" b="1" dirty="0">
                        <a:solidFill>
                          <a:schemeClr val="tx2"/>
                        </a:solidFill>
                      </a:endParaRPr>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tc>
              </a:tr>
              <a:tr h="370840">
                <a:tc>
                  <a:txBody>
                    <a:bodyPr/>
                    <a:lstStyle/>
                    <a:p>
                      <a:r>
                        <a:rPr lang="en-US" b="1" dirty="0" smtClean="0"/>
                        <a:t>Before:</a:t>
                      </a:r>
                      <a:endParaRPr lang="en-US"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war, world, ii, </a:t>
                      </a:r>
                      <a:r>
                        <a:rPr lang="en-US" b="0" dirty="0" err="1" smtClean="0"/>
                        <a:t>vietnam</a:t>
                      </a:r>
                      <a:r>
                        <a:rPr lang="en-US" b="0" dirty="0" smtClean="0"/>
                        <a:t>, years, </a:t>
                      </a:r>
                      <a:r>
                        <a:rPr lang="en-US" b="0" dirty="0" err="1" smtClean="0"/>
                        <a:t>american</a:t>
                      </a:r>
                      <a:r>
                        <a:rPr lang="en-US" b="0" dirty="0" smtClean="0"/>
                        <a:t>, veterans, battle, army, soldiers</a:t>
                      </a:r>
                    </a:p>
                    <a:p>
                      <a:endParaRPr lang="en-US"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Content Placeholder 8"/>
          <p:cNvSpPr>
            <a:spLocks noGrp="1"/>
          </p:cNvSpPr>
          <p:nvPr>
            <p:ph idx="1"/>
          </p:nvPr>
        </p:nvSpPr>
        <p:spPr>
          <a:xfrm>
            <a:off x="457200" y="1219201"/>
            <a:ext cx="4114800" cy="5099020"/>
          </a:xfrm>
        </p:spPr>
        <p:txBody>
          <a:bodyPr>
            <a:normAutofit fontScale="92500" lnSpcReduction="20000"/>
          </a:bodyPr>
          <a:lstStyle/>
          <a:p>
            <a:r>
              <a:rPr lang="en-US" dirty="0" smtClean="0"/>
              <a:t>Not all learned topics are this nice </a:t>
            </a:r>
          </a:p>
          <a:p>
            <a:pPr lvl="1"/>
            <a:r>
              <a:rPr lang="en-US" dirty="0" smtClean="0"/>
              <a:t>Automatically evaluate topic “coherence”</a:t>
            </a:r>
          </a:p>
          <a:p>
            <a:pPr lvl="1"/>
            <a:r>
              <a:rPr lang="en-US" dirty="0" smtClean="0"/>
              <a:t>Significant contribution in topic labeling</a:t>
            </a:r>
          </a:p>
          <a:p>
            <a:pPr lvl="1"/>
            <a:endParaRPr lang="en-US" dirty="0" smtClean="0"/>
          </a:p>
          <a:p>
            <a:r>
              <a:rPr lang="en-US" dirty="0" smtClean="0"/>
              <a:t>Will real user feedback improve results?</a:t>
            </a:r>
          </a:p>
          <a:p>
            <a:pPr lvl="1"/>
            <a:r>
              <a:rPr lang="en-US" dirty="0" smtClean="0"/>
              <a:t>User studies</a:t>
            </a:r>
          </a:p>
          <a:p>
            <a:pPr lvl="1"/>
            <a:endParaRPr lang="en-US" dirty="0" smtClean="0"/>
          </a:p>
          <a:p>
            <a:r>
              <a:rPr lang="en-US" dirty="0" smtClean="0"/>
              <a:t>Further extensions</a:t>
            </a:r>
          </a:p>
          <a:p>
            <a:pPr lvl="1"/>
            <a:r>
              <a:rPr lang="en-US" dirty="0" smtClean="0"/>
              <a:t>More topics  </a:t>
            </a:r>
          </a:p>
          <a:p>
            <a:pPr lvl="1"/>
            <a:r>
              <a:rPr lang="en-US" dirty="0" smtClean="0"/>
              <a:t>Hierarchical topics</a:t>
            </a:r>
          </a:p>
          <a:p>
            <a:pPr lvl="1"/>
            <a:r>
              <a:rPr lang="en-US" dirty="0" smtClean="0"/>
              <a:t>Incorporate user knowledge into topics?</a:t>
            </a:r>
          </a:p>
        </p:txBody>
      </p:sp>
      <p:sp>
        <p:nvSpPr>
          <p:cNvPr id="2" name="Title 1"/>
          <p:cNvSpPr>
            <a:spLocks noGrp="1"/>
          </p:cNvSpPr>
          <p:nvPr>
            <p:ph type="title"/>
          </p:nvPr>
        </p:nvSpPr>
        <p:spPr>
          <a:xfrm>
            <a:off x="152400" y="152400"/>
            <a:ext cx="9144000" cy="809625"/>
          </a:xfrm>
        </p:spPr>
        <p:txBody>
          <a:bodyPr/>
          <a:lstStyle/>
          <a:p>
            <a:r>
              <a:rPr lang="en-US" dirty="0" smtClean="0">
                <a:latin typeface="+mn-lt"/>
              </a:rPr>
              <a:t>Language model research is just beginning</a:t>
            </a:r>
            <a:endParaRPr lang="en-US" dirty="0">
              <a:latin typeface="+mn-lt"/>
            </a:endParaRPr>
          </a:p>
        </p:txBody>
      </p:sp>
      <p:sp>
        <p:nvSpPr>
          <p:cNvPr id="5" name="TextBox 4"/>
          <p:cNvSpPr txBox="1"/>
          <p:nvPr/>
        </p:nvSpPr>
        <p:spPr>
          <a:xfrm>
            <a:off x="5327762" y="3886200"/>
            <a:ext cx="234360" cy="369332"/>
          </a:xfrm>
          <a:prstGeom prst="rect">
            <a:avLst/>
          </a:prstGeom>
          <a:noFill/>
        </p:spPr>
        <p:txBody>
          <a:bodyPr wrap="none" rtlCol="0">
            <a:spAutoFit/>
          </a:bodyPr>
          <a:lstStyle/>
          <a:p>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6096000" y="2762250"/>
            <a:ext cx="3048000" cy="3048000"/>
          </a:xfrm>
          <a:prstGeom prst="rect">
            <a:avLst/>
          </a:prstGeom>
          <a:noFill/>
          <a:ln w="9525">
            <a:noFill/>
            <a:miter lim="800000"/>
            <a:headEnd/>
            <a:tailEnd/>
          </a:ln>
          <a:effectLst/>
        </p:spPr>
      </p:pic>
      <p:sp>
        <p:nvSpPr>
          <p:cNvPr id="3" name="Content Placeholder 2"/>
          <p:cNvSpPr>
            <a:spLocks noGrp="1"/>
          </p:cNvSpPr>
          <p:nvPr>
            <p:ph idx="1"/>
          </p:nvPr>
        </p:nvSpPr>
        <p:spPr>
          <a:xfrm>
            <a:off x="381000" y="1371600"/>
            <a:ext cx="5715000" cy="4724400"/>
          </a:xfrm>
        </p:spPr>
        <p:txBody>
          <a:bodyPr>
            <a:normAutofit/>
          </a:bodyPr>
          <a:lstStyle/>
          <a:p>
            <a:r>
              <a:rPr lang="en-US" dirty="0" smtClean="0"/>
              <a:t>We are working to speed understanding and triage of document streams</a:t>
            </a:r>
          </a:p>
          <a:p>
            <a:r>
              <a:rPr lang="en-US" dirty="0" smtClean="0"/>
              <a:t>The techniques are based on advanced probabilistic topic models over large sets of documents</a:t>
            </a:r>
          </a:p>
          <a:p>
            <a:r>
              <a:rPr lang="en-US" dirty="0" smtClean="0"/>
              <a:t>The products are advanced search </a:t>
            </a:r>
            <a:r>
              <a:rPr lang="en-US" b="1" dirty="0" smtClean="0">
                <a:solidFill>
                  <a:srgbClr val="3D11F7"/>
                </a:solidFill>
              </a:rPr>
              <a:t>tools</a:t>
            </a:r>
            <a:r>
              <a:rPr lang="en-US" dirty="0" smtClean="0"/>
              <a:t> </a:t>
            </a:r>
          </a:p>
          <a:p>
            <a:pPr lvl="1"/>
            <a:r>
              <a:rPr lang="en-US" dirty="0" smtClean="0"/>
              <a:t>Bridge the gulf between the high-level goals and mental models of the analysts and the raw text</a:t>
            </a:r>
          </a:p>
          <a:p>
            <a:pPr lvl="1"/>
            <a:r>
              <a:rPr lang="en-US" dirty="0" smtClean="0">
                <a:solidFill>
                  <a:schemeClr val="tx1"/>
                </a:solidFill>
                <a:latin typeface="+mn-lt"/>
                <a:ea typeface="+mn-ea"/>
                <a:cs typeface="+mn-cs"/>
              </a:rPr>
              <a:t>Make knowledge more available</a:t>
            </a:r>
          </a:p>
          <a:p>
            <a:pPr lvl="1"/>
            <a:r>
              <a:rPr lang="en-US" dirty="0" smtClean="0">
                <a:solidFill>
                  <a:schemeClr val="tx1"/>
                </a:solidFill>
                <a:latin typeface="+mn-lt"/>
                <a:ea typeface="+mn-ea"/>
                <a:cs typeface="+mn-cs"/>
              </a:rPr>
              <a:t>Make analyst tasks faster</a:t>
            </a:r>
          </a:p>
        </p:txBody>
      </p:sp>
      <p:sp>
        <p:nvSpPr>
          <p:cNvPr id="2" name="Title 1"/>
          <p:cNvSpPr>
            <a:spLocks noGrp="1"/>
          </p:cNvSpPr>
          <p:nvPr>
            <p:ph type="title"/>
          </p:nvPr>
        </p:nvSpPr>
        <p:spPr/>
        <p:txBody>
          <a:bodyPr/>
          <a:lstStyle/>
          <a:p>
            <a:r>
              <a:rPr lang="en-US" dirty="0" smtClean="0"/>
              <a:t>LLNL Text Analytics helps analysts uncover novel information </a:t>
            </a:r>
            <a:endParaRPr lang="en-US" dirty="0"/>
          </a:p>
        </p:txBody>
      </p:sp>
      <p:pic>
        <p:nvPicPr>
          <p:cNvPr id="5" name="Picture 5" descr="MCj03109980000[1]"/>
          <p:cNvPicPr>
            <a:picLocks noChangeAspect="1" noChangeArrowheads="1"/>
          </p:cNvPicPr>
          <p:nvPr/>
        </p:nvPicPr>
        <p:blipFill>
          <a:blip r:embed="rId3" cstate="print"/>
          <a:srcRect/>
          <a:stretch>
            <a:fillRect/>
          </a:stretch>
        </p:blipFill>
        <p:spPr bwMode="auto">
          <a:xfrm>
            <a:off x="6875463" y="1252538"/>
            <a:ext cx="439737" cy="334962"/>
          </a:xfrm>
          <a:prstGeom prst="rect">
            <a:avLst/>
          </a:prstGeom>
          <a:noFill/>
        </p:spPr>
      </p:pic>
      <p:pic>
        <p:nvPicPr>
          <p:cNvPr id="6" name="Picture 6" descr="MCj03109980000[1]"/>
          <p:cNvPicPr>
            <a:picLocks noChangeAspect="1" noChangeArrowheads="1"/>
          </p:cNvPicPr>
          <p:nvPr/>
        </p:nvPicPr>
        <p:blipFill>
          <a:blip r:embed="rId3" cstate="print"/>
          <a:srcRect/>
          <a:stretch>
            <a:fillRect/>
          </a:stretch>
        </p:blipFill>
        <p:spPr bwMode="auto">
          <a:xfrm>
            <a:off x="7656513" y="1262063"/>
            <a:ext cx="439737" cy="334962"/>
          </a:xfrm>
          <a:prstGeom prst="rect">
            <a:avLst/>
          </a:prstGeom>
          <a:noFill/>
        </p:spPr>
      </p:pic>
      <p:pic>
        <p:nvPicPr>
          <p:cNvPr id="7" name="Picture 7" descr="MCj03109980000[1]"/>
          <p:cNvPicPr>
            <a:picLocks noChangeAspect="1" noChangeArrowheads="1"/>
          </p:cNvPicPr>
          <p:nvPr/>
        </p:nvPicPr>
        <p:blipFill>
          <a:blip r:embed="rId3" cstate="print"/>
          <a:srcRect/>
          <a:stretch>
            <a:fillRect/>
          </a:stretch>
        </p:blipFill>
        <p:spPr bwMode="auto">
          <a:xfrm>
            <a:off x="8504238" y="1262063"/>
            <a:ext cx="439737" cy="334962"/>
          </a:xfrm>
          <a:prstGeom prst="rect">
            <a:avLst/>
          </a:prstGeom>
          <a:noFill/>
        </p:spPr>
      </p:pic>
      <p:sp>
        <p:nvSpPr>
          <p:cNvPr id="8" name="AutoShape 8"/>
          <p:cNvSpPr>
            <a:spLocks noChangeArrowheads="1"/>
          </p:cNvSpPr>
          <p:nvPr/>
        </p:nvSpPr>
        <p:spPr bwMode="auto">
          <a:xfrm rot="5400000">
            <a:off x="6592095" y="1942306"/>
            <a:ext cx="976312" cy="485775"/>
          </a:xfrm>
          <a:prstGeom prst="rightArrow">
            <a:avLst>
              <a:gd name="adj1" fmla="val 50000"/>
              <a:gd name="adj2" fmla="val 50245"/>
            </a:avLst>
          </a:prstGeom>
          <a:solidFill>
            <a:schemeClr val="accent1"/>
          </a:solidFill>
          <a:ln w="9525">
            <a:solidFill>
              <a:schemeClr val="tx1"/>
            </a:solidFill>
            <a:miter lim="800000"/>
            <a:headEnd/>
            <a:tailEnd/>
          </a:ln>
          <a:effectLst/>
        </p:spPr>
        <p:txBody>
          <a:bodyPr wrap="none" anchor="ctr"/>
          <a:lstStyle/>
          <a:p>
            <a:pPr algn="ctr"/>
            <a:r>
              <a:rPr lang="en-US"/>
              <a:t>news</a:t>
            </a:r>
          </a:p>
        </p:txBody>
      </p:sp>
      <p:sp>
        <p:nvSpPr>
          <p:cNvPr id="9" name="AutoShape 9"/>
          <p:cNvSpPr>
            <a:spLocks noChangeArrowheads="1"/>
          </p:cNvSpPr>
          <p:nvPr/>
        </p:nvSpPr>
        <p:spPr bwMode="auto">
          <a:xfrm rot="5400000">
            <a:off x="8220870" y="1942306"/>
            <a:ext cx="976312" cy="485775"/>
          </a:xfrm>
          <a:prstGeom prst="rightArrow">
            <a:avLst>
              <a:gd name="adj1" fmla="val 50000"/>
              <a:gd name="adj2" fmla="val 50245"/>
            </a:avLst>
          </a:prstGeom>
          <a:solidFill>
            <a:schemeClr val="accent1"/>
          </a:solidFill>
          <a:ln w="9525">
            <a:solidFill>
              <a:schemeClr val="tx1"/>
            </a:solidFill>
            <a:miter lim="800000"/>
            <a:headEnd/>
            <a:tailEnd/>
          </a:ln>
          <a:effectLst/>
        </p:spPr>
        <p:txBody>
          <a:bodyPr wrap="none" anchor="ctr"/>
          <a:lstStyle/>
          <a:p>
            <a:pPr algn="ctr"/>
            <a:r>
              <a:rPr lang="en-US"/>
              <a:t>messages</a:t>
            </a:r>
          </a:p>
        </p:txBody>
      </p:sp>
      <p:sp>
        <p:nvSpPr>
          <p:cNvPr id="10" name="AutoShape 10"/>
          <p:cNvSpPr>
            <a:spLocks noChangeArrowheads="1"/>
          </p:cNvSpPr>
          <p:nvPr/>
        </p:nvSpPr>
        <p:spPr bwMode="auto">
          <a:xfrm rot="5400000">
            <a:off x="7392195" y="1942306"/>
            <a:ext cx="976312" cy="485775"/>
          </a:xfrm>
          <a:prstGeom prst="rightArrow">
            <a:avLst>
              <a:gd name="adj1" fmla="val 50000"/>
              <a:gd name="adj2" fmla="val 50245"/>
            </a:avLst>
          </a:prstGeom>
          <a:solidFill>
            <a:schemeClr val="accent1"/>
          </a:solidFill>
          <a:ln w="9525">
            <a:solidFill>
              <a:schemeClr val="tx1"/>
            </a:solidFill>
            <a:miter lim="800000"/>
            <a:headEnd/>
            <a:tailEnd/>
          </a:ln>
          <a:effectLst/>
        </p:spPr>
        <p:txBody>
          <a:bodyPr wrap="none" anchor="ctr"/>
          <a:lstStyle/>
          <a:p>
            <a:pPr algn="ctr"/>
            <a:r>
              <a:rPr lang="en-US"/>
              <a:t>reports</a:t>
            </a:r>
          </a:p>
        </p:txBody>
      </p:sp>
      <p:pic>
        <p:nvPicPr>
          <p:cNvPr id="2050" name="Picture 2"/>
          <p:cNvPicPr>
            <a:picLocks noChangeAspect="1" noChangeArrowheads="1"/>
          </p:cNvPicPr>
          <p:nvPr/>
        </p:nvPicPr>
        <p:blipFill>
          <a:blip r:embed="rId4" cstate="print"/>
          <a:srcRect l="5396" r="5396" b="18134"/>
          <a:stretch>
            <a:fillRect/>
          </a:stretch>
        </p:blipFill>
        <p:spPr bwMode="auto">
          <a:xfrm>
            <a:off x="6046824" y="2743200"/>
            <a:ext cx="3097175" cy="2438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6262" indent="-457200">
              <a:buFont typeface="+mj-lt"/>
              <a:buAutoNum type="arabicPeriod"/>
            </a:pPr>
            <a:r>
              <a:rPr lang="en-US" dirty="0" smtClean="0"/>
              <a:t>Automatic Facet</a:t>
            </a:r>
            <a:r>
              <a:rPr lang="en-US" baseline="0" dirty="0" smtClean="0"/>
              <a:t> generation</a:t>
            </a:r>
          </a:p>
          <a:p>
            <a:pPr lvl="1"/>
            <a:r>
              <a:rPr lang="en-US" dirty="0" smtClean="0"/>
              <a:t>Concept Hierarchy generation</a:t>
            </a:r>
          </a:p>
          <a:p>
            <a:pPr marL="576262" lvl="0" indent="-457200">
              <a:buFont typeface="+mj-lt"/>
              <a:buAutoNum type="arabicPeriod"/>
            </a:pPr>
            <a:r>
              <a:rPr lang="en-US" dirty="0" smtClean="0"/>
              <a:t>Automatic result organization</a:t>
            </a:r>
          </a:p>
          <a:p>
            <a:pPr lvl="1"/>
            <a:r>
              <a:rPr lang="en-US" dirty="0" err="1" smtClean="0"/>
              <a:t>ClusteringWiki</a:t>
            </a:r>
            <a:endParaRPr lang="en-US" dirty="0" smtClean="0"/>
          </a:p>
          <a:p>
            <a:pPr marL="576262" lvl="0" indent="-457200">
              <a:buFont typeface="+mj-lt"/>
              <a:buAutoNum type="arabicPeriod"/>
            </a:pPr>
            <a:r>
              <a:rPr lang="en-US" dirty="0" smtClean="0"/>
              <a:t>Assistance in generating targeted queries</a:t>
            </a:r>
          </a:p>
          <a:p>
            <a:pPr lvl="1"/>
            <a:r>
              <a:rPr lang="en-US" dirty="0" smtClean="0"/>
              <a:t>Topic feedback</a:t>
            </a:r>
          </a:p>
          <a:p>
            <a:pPr marL="576262" lvl="0" indent="-457200">
              <a:buFont typeface="+mj-lt"/>
              <a:buAutoNum type="arabicPeriod"/>
            </a:pPr>
            <a:r>
              <a:rPr lang="en-US" b="1" dirty="0" smtClean="0"/>
              <a:t>Ranking of results relative to specific tasks</a:t>
            </a:r>
          </a:p>
          <a:p>
            <a:pPr lvl="1"/>
            <a:r>
              <a:rPr lang="en-US" b="1" dirty="0" err="1" smtClean="0"/>
              <a:t>iScore</a:t>
            </a:r>
            <a:endParaRPr lang="en-US" b="1" dirty="0" smtClean="0"/>
          </a:p>
          <a:p>
            <a:pPr lvl="0">
              <a:buNone/>
            </a:pPr>
            <a:r>
              <a:rPr lang="en-US" dirty="0" smtClean="0"/>
              <a:t>We have a pipeline to move our technology into production</a:t>
            </a:r>
          </a:p>
          <a:p>
            <a:pPr lvl="1"/>
            <a:r>
              <a:rPr lang="en-US" dirty="0" smtClean="0"/>
              <a:t>Trinidad</a:t>
            </a:r>
          </a:p>
        </p:txBody>
      </p:sp>
      <p:sp>
        <p:nvSpPr>
          <p:cNvPr id="3" name="Title 2"/>
          <p:cNvSpPr>
            <a:spLocks noGrp="1"/>
          </p:cNvSpPr>
          <p:nvPr>
            <p:ph type="title"/>
          </p:nvPr>
        </p:nvSpPr>
        <p:spPr/>
        <p:txBody>
          <a:bodyPr/>
          <a:lstStyle/>
          <a:p>
            <a:r>
              <a:rPr lang="en-US" dirty="0" smtClean="0"/>
              <a:t>Our research addresses four fundamental search challenges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idx="1"/>
          </p:nvPr>
        </p:nvSpPr>
        <p:spPr>
          <a:xfrm>
            <a:off x="304800" y="1449388"/>
            <a:ext cx="4749800" cy="4751387"/>
          </a:xfrm>
        </p:spPr>
        <p:txBody>
          <a:bodyPr/>
          <a:lstStyle/>
          <a:p>
            <a:pPr>
              <a:lnSpc>
                <a:spcPct val="90000"/>
              </a:lnSpc>
            </a:pPr>
            <a:r>
              <a:rPr lang="en-US" dirty="0" smtClean="0"/>
              <a:t>We </a:t>
            </a:r>
            <a:r>
              <a:rPr lang="en-US" dirty="0"/>
              <a:t>need a way to find </a:t>
            </a:r>
          </a:p>
          <a:p>
            <a:pPr lvl="1">
              <a:lnSpc>
                <a:spcPct val="90000"/>
              </a:lnSpc>
            </a:pPr>
            <a:r>
              <a:rPr lang="en-US" b="1" dirty="0"/>
              <a:t>Why</a:t>
            </a:r>
            <a:r>
              <a:rPr lang="en-US" dirty="0"/>
              <a:t> an article is interesting?</a:t>
            </a:r>
          </a:p>
          <a:p>
            <a:pPr lvl="1">
              <a:lnSpc>
                <a:spcPct val="90000"/>
              </a:lnSpc>
            </a:pPr>
            <a:r>
              <a:rPr lang="en-US" b="1" dirty="0"/>
              <a:t>Which</a:t>
            </a:r>
            <a:r>
              <a:rPr lang="en-US" dirty="0"/>
              <a:t> articles are interesting?</a:t>
            </a:r>
          </a:p>
          <a:p>
            <a:pPr>
              <a:lnSpc>
                <a:spcPct val="90000"/>
              </a:lnSpc>
            </a:pPr>
            <a:r>
              <a:rPr lang="en-US" dirty="0"/>
              <a:t>Requirements</a:t>
            </a:r>
          </a:p>
          <a:p>
            <a:pPr lvl="1">
              <a:lnSpc>
                <a:spcPct val="90000"/>
              </a:lnSpc>
            </a:pPr>
            <a:r>
              <a:rPr lang="en-US" dirty="0"/>
              <a:t>Online</a:t>
            </a:r>
          </a:p>
          <a:p>
            <a:pPr lvl="1">
              <a:lnSpc>
                <a:spcPct val="90000"/>
              </a:lnSpc>
            </a:pPr>
            <a:r>
              <a:rPr lang="en-US" dirty="0"/>
              <a:t>High Precision</a:t>
            </a:r>
          </a:p>
          <a:p>
            <a:pPr lvl="1">
              <a:lnSpc>
                <a:spcPct val="90000"/>
              </a:lnSpc>
            </a:pPr>
            <a:r>
              <a:rPr lang="en-US" dirty="0"/>
              <a:t>Few users</a:t>
            </a:r>
          </a:p>
        </p:txBody>
      </p:sp>
      <p:sp>
        <p:nvSpPr>
          <p:cNvPr id="354306" name="Rectangle 2"/>
          <p:cNvSpPr>
            <a:spLocks noGrp="1" noChangeArrowheads="1"/>
          </p:cNvSpPr>
          <p:nvPr>
            <p:ph type="title"/>
          </p:nvPr>
        </p:nvSpPr>
        <p:spPr/>
        <p:txBody>
          <a:bodyPr/>
          <a:lstStyle/>
          <a:p>
            <a:r>
              <a:rPr lang="en-US" dirty="0" err="1" smtClean="0"/>
              <a:t>iScore</a:t>
            </a:r>
            <a:r>
              <a:rPr lang="en-US" dirty="0" smtClean="0"/>
              <a:t> – Finding a Needle in </a:t>
            </a:r>
            <a:r>
              <a:rPr lang="en-US" dirty="0"/>
              <a:t>a Haystack</a:t>
            </a:r>
          </a:p>
        </p:txBody>
      </p:sp>
      <p:sp>
        <p:nvSpPr>
          <p:cNvPr id="6" name="Footer Placeholder 4"/>
          <p:cNvSpPr>
            <a:spLocks noGrp="1"/>
          </p:cNvSpPr>
          <p:nvPr>
            <p:ph type="ftr" sz="quarter" idx="4294967295"/>
          </p:nvPr>
        </p:nvSpPr>
        <p:spPr>
          <a:xfrm>
            <a:off x="0" y="6508750"/>
            <a:ext cx="4314825" cy="349250"/>
          </a:xfrm>
          <a:prstGeom prst="rect">
            <a:avLst/>
          </a:prstGeom>
        </p:spPr>
        <p:txBody>
          <a:bodyPr/>
          <a:lstStyle/>
          <a:p>
            <a:fld id="{BE400456-7F3A-4E3C-A473-3EAEC6D31755}" type="slidenum">
              <a:rPr lang="en-US"/>
              <a:pPr/>
              <a:t>21</a:t>
            </a:fld>
            <a:endParaRPr lang="en-US"/>
          </a:p>
        </p:txBody>
      </p:sp>
      <p:pic>
        <p:nvPicPr>
          <p:cNvPr id="354308" name="Picture 4" descr="j0402747"/>
          <p:cNvPicPr>
            <a:picLocks noChangeAspect="1" noChangeArrowheads="1"/>
          </p:cNvPicPr>
          <p:nvPr/>
        </p:nvPicPr>
        <p:blipFill>
          <a:blip r:embed="rId3" cstate="print"/>
          <a:srcRect/>
          <a:stretch>
            <a:fillRect/>
          </a:stretch>
        </p:blipFill>
        <p:spPr bwMode="auto">
          <a:xfrm>
            <a:off x="5689600" y="1143000"/>
            <a:ext cx="3454400" cy="5181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animEffect transition="in" filter="fade">
                                      <p:cBhvr>
                                        <p:cTn id="7" dur="1000"/>
                                        <p:tgtEl>
                                          <p:spTgt spid="35430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307">
                                            <p:txEl>
                                              <p:pRg st="1" end="1"/>
                                            </p:txEl>
                                          </p:spTgt>
                                        </p:tgtEl>
                                        <p:attrNameLst>
                                          <p:attrName>style.visibility</p:attrName>
                                        </p:attrNameLst>
                                      </p:cBhvr>
                                      <p:to>
                                        <p:strVal val="visible"/>
                                      </p:to>
                                    </p:set>
                                    <p:animEffect transition="in" filter="fade">
                                      <p:cBhvr>
                                        <p:cTn id="10" dur="1000"/>
                                        <p:tgtEl>
                                          <p:spTgt spid="35430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4307">
                                            <p:txEl>
                                              <p:pRg st="2" end="2"/>
                                            </p:txEl>
                                          </p:spTgt>
                                        </p:tgtEl>
                                        <p:attrNameLst>
                                          <p:attrName>style.visibility</p:attrName>
                                        </p:attrNameLst>
                                      </p:cBhvr>
                                      <p:to>
                                        <p:strVal val="visible"/>
                                      </p:to>
                                    </p:set>
                                    <p:animEffect transition="in" filter="fade">
                                      <p:cBhvr>
                                        <p:cTn id="13" dur="1000"/>
                                        <p:tgtEl>
                                          <p:spTgt spid="35430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4307">
                                            <p:txEl>
                                              <p:pRg st="3" end="3"/>
                                            </p:txEl>
                                          </p:spTgt>
                                        </p:tgtEl>
                                        <p:attrNameLst>
                                          <p:attrName>style.visibility</p:attrName>
                                        </p:attrNameLst>
                                      </p:cBhvr>
                                      <p:to>
                                        <p:strVal val="visible"/>
                                      </p:to>
                                    </p:set>
                                    <p:animEffect transition="in" filter="fade">
                                      <p:cBhvr>
                                        <p:cTn id="18" dur="1000"/>
                                        <p:tgtEl>
                                          <p:spTgt spid="35430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4307">
                                            <p:txEl>
                                              <p:pRg st="4" end="4"/>
                                            </p:txEl>
                                          </p:spTgt>
                                        </p:tgtEl>
                                        <p:attrNameLst>
                                          <p:attrName>style.visibility</p:attrName>
                                        </p:attrNameLst>
                                      </p:cBhvr>
                                      <p:to>
                                        <p:strVal val="visible"/>
                                      </p:to>
                                    </p:set>
                                    <p:animEffect transition="in" filter="fade">
                                      <p:cBhvr>
                                        <p:cTn id="21" dur="1000"/>
                                        <p:tgtEl>
                                          <p:spTgt spid="35430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4307">
                                            <p:txEl>
                                              <p:pRg st="5" end="5"/>
                                            </p:txEl>
                                          </p:spTgt>
                                        </p:tgtEl>
                                        <p:attrNameLst>
                                          <p:attrName>style.visibility</p:attrName>
                                        </p:attrNameLst>
                                      </p:cBhvr>
                                      <p:to>
                                        <p:strVal val="visible"/>
                                      </p:to>
                                    </p:set>
                                    <p:animEffect transition="in" filter="fade">
                                      <p:cBhvr>
                                        <p:cTn id="24" dur="1000"/>
                                        <p:tgtEl>
                                          <p:spTgt spid="35430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4307">
                                            <p:txEl>
                                              <p:pRg st="6" end="6"/>
                                            </p:txEl>
                                          </p:spTgt>
                                        </p:tgtEl>
                                        <p:attrNameLst>
                                          <p:attrName>style.visibility</p:attrName>
                                        </p:attrNameLst>
                                      </p:cBhvr>
                                      <p:to>
                                        <p:strVal val="visible"/>
                                      </p:to>
                                    </p:set>
                                    <p:animEffect transition="in" filter="fade">
                                      <p:cBhvr>
                                        <p:cTn id="27" dur="1000"/>
                                        <p:tgtEl>
                                          <p:spTgt spid="3543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dirty="0" err="1"/>
              <a:t>iScore</a:t>
            </a:r>
            <a:r>
              <a:rPr lang="en-US" dirty="0"/>
              <a:t> </a:t>
            </a:r>
            <a:r>
              <a:rPr lang="en-US" dirty="0" smtClean="0"/>
              <a:t>builds a task profile to suggest more relevant documents first</a:t>
            </a:r>
            <a:endParaRPr lang="en-US" dirty="0"/>
          </a:p>
        </p:txBody>
      </p:sp>
      <p:sp>
        <p:nvSpPr>
          <p:cNvPr id="35" name="Footer Placeholder 4"/>
          <p:cNvSpPr>
            <a:spLocks noGrp="1"/>
          </p:cNvSpPr>
          <p:nvPr>
            <p:ph type="ftr" sz="quarter" idx="4294967295"/>
          </p:nvPr>
        </p:nvSpPr>
        <p:spPr>
          <a:xfrm>
            <a:off x="0" y="6508750"/>
            <a:ext cx="4314825" cy="349250"/>
          </a:xfrm>
          <a:prstGeom prst="rect">
            <a:avLst/>
          </a:prstGeom>
        </p:spPr>
        <p:txBody>
          <a:bodyPr/>
          <a:lstStyle/>
          <a:p>
            <a:fld id="{834EDA0D-5B64-47BC-B9B5-968094EF6984}" type="slidenum">
              <a:rPr lang="en-US"/>
              <a:pPr/>
              <a:t>22</a:t>
            </a:fld>
            <a:endParaRPr lang="en-US"/>
          </a:p>
        </p:txBody>
      </p:sp>
      <p:sp>
        <p:nvSpPr>
          <p:cNvPr id="73758" name="AutoShape 30"/>
          <p:cNvSpPr>
            <a:spLocks noChangeArrowheads="1"/>
          </p:cNvSpPr>
          <p:nvPr/>
        </p:nvSpPr>
        <p:spPr bwMode="auto">
          <a:xfrm>
            <a:off x="5845175" y="2886075"/>
            <a:ext cx="879475" cy="758825"/>
          </a:xfrm>
          <a:prstGeom prst="rightArrow">
            <a:avLst>
              <a:gd name="adj1" fmla="val 50000"/>
              <a:gd name="adj2" fmla="val 28975"/>
            </a:avLst>
          </a:prstGeom>
          <a:gradFill rotWithShape="0">
            <a:gsLst>
              <a:gs pos="0">
                <a:srgbClr val="F00000">
                  <a:gamma/>
                  <a:tint val="0"/>
                  <a:invGamma/>
                </a:srgbClr>
              </a:gs>
              <a:gs pos="100000">
                <a:srgbClr val="F00000"/>
              </a:gs>
            </a:gsLst>
            <a:lin ang="0" scaled="1"/>
          </a:gradFill>
          <a:ln w="9525">
            <a:noFill/>
            <a:miter lim="800000"/>
            <a:headEnd/>
            <a:tailEnd/>
          </a:ln>
          <a:effectLst/>
        </p:spPr>
        <p:txBody>
          <a:bodyPr wrap="none" anchor="ctr"/>
          <a:lstStyle/>
          <a:p>
            <a:pPr eaLnBrk="0" hangingPunct="0"/>
            <a:r>
              <a:rPr lang="en-US" sz="1400">
                <a:latin typeface="Helvetica" pitchFamily="1" charset="0"/>
              </a:rPr>
              <a:t>iScore</a:t>
            </a:r>
          </a:p>
        </p:txBody>
      </p:sp>
      <p:grpSp>
        <p:nvGrpSpPr>
          <p:cNvPr id="2" name="Group 63"/>
          <p:cNvGrpSpPr>
            <a:grpSpLocks/>
          </p:cNvGrpSpPr>
          <p:nvPr/>
        </p:nvGrpSpPr>
        <p:grpSpPr bwMode="auto">
          <a:xfrm>
            <a:off x="6432550" y="2325688"/>
            <a:ext cx="1212850" cy="1308100"/>
            <a:chOff x="4388" y="1465"/>
            <a:chExt cx="764" cy="824"/>
          </a:xfrm>
        </p:grpSpPr>
        <p:grpSp>
          <p:nvGrpSpPr>
            <p:cNvPr id="3" name="Group 54"/>
            <p:cNvGrpSpPr>
              <a:grpSpLocks/>
            </p:cNvGrpSpPr>
            <p:nvPr/>
          </p:nvGrpSpPr>
          <p:grpSpPr bwMode="auto">
            <a:xfrm>
              <a:off x="4388" y="1465"/>
              <a:ext cx="764" cy="824"/>
              <a:chOff x="4149" y="1465"/>
              <a:chExt cx="905" cy="824"/>
            </a:xfrm>
          </p:grpSpPr>
          <p:sp>
            <p:nvSpPr>
              <p:cNvPr id="73762" name="Rectangle 34"/>
              <p:cNvSpPr>
                <a:spLocks noChangeArrowheads="1"/>
              </p:cNvSpPr>
              <p:nvPr/>
            </p:nvSpPr>
            <p:spPr bwMode="auto">
              <a:xfrm>
                <a:off x="4149" y="1465"/>
                <a:ext cx="905" cy="326"/>
              </a:xfrm>
              <a:prstGeom prst="rect">
                <a:avLst/>
              </a:prstGeom>
              <a:noFill/>
              <a:ln w="9525">
                <a:noFill/>
                <a:miter lim="800000"/>
                <a:headEnd/>
                <a:tailEnd/>
              </a:ln>
              <a:effectLst/>
            </p:spPr>
            <p:txBody>
              <a:bodyPr wrap="none">
                <a:spAutoFit/>
              </a:bodyPr>
              <a:lstStyle/>
              <a:p>
                <a:pPr eaLnBrk="0" hangingPunct="0"/>
                <a:r>
                  <a:rPr lang="en-US" sz="1400">
                    <a:latin typeface="Helvetica" pitchFamily="1" charset="0"/>
                  </a:rPr>
                  <a:t>Adaptive </a:t>
                </a:r>
              </a:p>
              <a:p>
                <a:pPr eaLnBrk="0" hangingPunct="0"/>
                <a:r>
                  <a:rPr lang="en-US" sz="1400">
                    <a:latin typeface="Helvetica" pitchFamily="1" charset="0"/>
                  </a:rPr>
                  <a:t>Thresholding</a:t>
                </a:r>
              </a:p>
            </p:txBody>
          </p:sp>
          <p:sp>
            <p:nvSpPr>
              <p:cNvPr id="73763" name="Oval 35"/>
              <p:cNvSpPr>
                <a:spLocks noChangeArrowheads="1"/>
              </p:cNvSpPr>
              <p:nvPr/>
            </p:nvSpPr>
            <p:spPr bwMode="auto">
              <a:xfrm>
                <a:off x="4369" y="1835"/>
                <a:ext cx="446" cy="454"/>
              </a:xfrm>
              <a:prstGeom prst="ellipse">
                <a:avLst/>
              </a:prstGeom>
              <a:gradFill rotWithShape="0">
                <a:gsLst>
                  <a:gs pos="0">
                    <a:srgbClr val="CC9900"/>
                  </a:gs>
                  <a:gs pos="100000">
                    <a:srgbClr val="CC9900">
                      <a:gamma/>
                      <a:tint val="45098"/>
                      <a:invGamma/>
                    </a:srgbClr>
                  </a:gs>
                </a:gsLst>
                <a:lin ang="2700000" scaled="1"/>
              </a:gradFill>
              <a:ln w="9525">
                <a:noFill/>
                <a:round/>
                <a:headEnd/>
                <a:tailEnd/>
              </a:ln>
              <a:effectLst>
                <a:outerShdw dist="35921" dir="2700000" algn="ctr" rotWithShape="0">
                  <a:schemeClr val="tx1">
                    <a:alpha val="50000"/>
                  </a:schemeClr>
                </a:outerShdw>
              </a:effectLst>
            </p:spPr>
            <p:txBody>
              <a:bodyPr wrap="none"/>
              <a:lstStyle/>
              <a:p>
                <a:endParaRPr lang="en-US"/>
              </a:p>
            </p:txBody>
          </p:sp>
        </p:grpSp>
        <p:sp>
          <p:nvSpPr>
            <p:cNvPr id="73764" name="Freeform 36"/>
            <p:cNvSpPr>
              <a:spLocks/>
            </p:cNvSpPr>
            <p:nvPr/>
          </p:nvSpPr>
          <p:spPr bwMode="auto">
            <a:xfrm>
              <a:off x="4635" y="1910"/>
              <a:ext cx="202" cy="283"/>
            </a:xfrm>
            <a:custGeom>
              <a:avLst/>
              <a:gdLst/>
              <a:ahLst/>
              <a:cxnLst>
                <a:cxn ang="0">
                  <a:pos x="0" y="720"/>
                </a:cxn>
                <a:cxn ang="0">
                  <a:pos x="336" y="720"/>
                </a:cxn>
                <a:cxn ang="0">
                  <a:pos x="336" y="0"/>
                </a:cxn>
                <a:cxn ang="0">
                  <a:pos x="624" y="0"/>
                </a:cxn>
              </a:cxnLst>
              <a:rect l="0" t="0" r="r" b="b"/>
              <a:pathLst>
                <a:path w="624" h="720">
                  <a:moveTo>
                    <a:pt x="0" y="720"/>
                  </a:moveTo>
                  <a:lnTo>
                    <a:pt x="336" y="720"/>
                  </a:lnTo>
                  <a:lnTo>
                    <a:pt x="336" y="0"/>
                  </a:lnTo>
                  <a:lnTo>
                    <a:pt x="624" y="0"/>
                  </a:lnTo>
                </a:path>
              </a:pathLst>
            </a:custGeom>
            <a:noFill/>
            <a:ln w="50800" cap="flat" cmpd="sng">
              <a:solidFill>
                <a:schemeClr val="tx1"/>
              </a:solidFill>
              <a:prstDash val="solid"/>
              <a:round/>
              <a:headEnd/>
              <a:tailEnd/>
            </a:ln>
            <a:effectLst>
              <a:outerShdw dist="35921" dir="2700000" algn="ctr" rotWithShape="0">
                <a:schemeClr val="tx1">
                  <a:alpha val="50000"/>
                </a:schemeClr>
              </a:outerShdw>
            </a:effectLst>
          </p:spPr>
          <p:txBody>
            <a:bodyPr wrap="none"/>
            <a:lstStyle/>
            <a:p>
              <a:endParaRPr lang="en-US"/>
            </a:p>
          </p:txBody>
        </p:sp>
      </p:grpSp>
      <p:grpSp>
        <p:nvGrpSpPr>
          <p:cNvPr id="4" name="Group 59"/>
          <p:cNvGrpSpPr>
            <a:grpSpLocks/>
          </p:cNvGrpSpPr>
          <p:nvPr/>
        </p:nvGrpSpPr>
        <p:grpSpPr bwMode="auto">
          <a:xfrm>
            <a:off x="7172325" y="2643188"/>
            <a:ext cx="1285875" cy="1746250"/>
            <a:chOff x="4704" y="1665"/>
            <a:chExt cx="960" cy="1100"/>
          </a:xfrm>
        </p:grpSpPr>
        <p:sp>
          <p:nvSpPr>
            <p:cNvPr id="73761" name="Rectangle 33"/>
            <p:cNvSpPr>
              <a:spLocks noChangeArrowheads="1"/>
            </p:cNvSpPr>
            <p:nvPr/>
          </p:nvSpPr>
          <p:spPr bwMode="auto">
            <a:xfrm>
              <a:off x="4704" y="2400"/>
              <a:ext cx="960" cy="365"/>
            </a:xfrm>
            <a:prstGeom prst="rect">
              <a:avLst/>
            </a:prstGeom>
            <a:noFill/>
            <a:ln w="9525">
              <a:noFill/>
              <a:miter lim="800000"/>
              <a:headEnd/>
              <a:tailEnd/>
            </a:ln>
            <a:effectLst/>
          </p:spPr>
          <p:txBody>
            <a:bodyPr>
              <a:spAutoFit/>
            </a:bodyPr>
            <a:lstStyle/>
            <a:p>
              <a:pPr eaLnBrk="0" hangingPunct="0"/>
              <a:r>
                <a:rPr lang="en-US" sz="1800">
                  <a:latin typeface="Helvetica" pitchFamily="1" charset="0"/>
                </a:rPr>
                <a:t>Interesting</a:t>
              </a:r>
              <a:r>
                <a:rPr lang="en-US" sz="1400">
                  <a:latin typeface="Helvetica" pitchFamily="1" charset="0"/>
                </a:rPr>
                <a:t>?</a:t>
              </a:r>
            </a:p>
          </p:txBody>
        </p:sp>
        <p:grpSp>
          <p:nvGrpSpPr>
            <p:cNvPr id="5" name="Group 55"/>
            <p:cNvGrpSpPr>
              <a:grpSpLocks/>
            </p:cNvGrpSpPr>
            <p:nvPr/>
          </p:nvGrpSpPr>
          <p:grpSpPr bwMode="auto">
            <a:xfrm>
              <a:off x="4815" y="1665"/>
              <a:ext cx="628" cy="410"/>
              <a:chOff x="4815" y="1665"/>
              <a:chExt cx="628" cy="410"/>
            </a:xfrm>
          </p:grpSpPr>
          <p:sp>
            <p:nvSpPr>
              <p:cNvPr id="73765" name="AutoShape 37"/>
              <p:cNvSpPr>
                <a:spLocks noChangeArrowheads="1"/>
              </p:cNvSpPr>
              <p:nvPr/>
            </p:nvSpPr>
            <p:spPr bwMode="auto">
              <a:xfrm>
                <a:off x="5055" y="1665"/>
                <a:ext cx="388" cy="342"/>
              </a:xfrm>
              <a:prstGeom prst="triangle">
                <a:avLst>
                  <a:gd name="adj" fmla="val 50000"/>
                </a:avLst>
              </a:prstGeom>
              <a:gradFill rotWithShape="0">
                <a:gsLst>
                  <a:gs pos="0">
                    <a:srgbClr val="CC99FF"/>
                  </a:gs>
                  <a:gs pos="100000">
                    <a:srgbClr val="CC99FF">
                      <a:gamma/>
                      <a:tint val="47059"/>
                      <a:invGamma/>
                    </a:srgbClr>
                  </a:gs>
                </a:gsLst>
                <a:lin ang="2700000" scaled="1"/>
              </a:gradFill>
              <a:ln w="9525">
                <a:noFill/>
                <a:miter lim="800000"/>
                <a:headEnd/>
                <a:tailEnd/>
              </a:ln>
              <a:effectLst>
                <a:outerShdw dist="35921" dir="2700000" algn="ctr" rotWithShape="0">
                  <a:schemeClr val="tx1">
                    <a:alpha val="50000"/>
                  </a:schemeClr>
                </a:outerShdw>
              </a:effectLst>
            </p:spPr>
            <p:txBody>
              <a:bodyPr wrap="none"/>
              <a:lstStyle/>
              <a:p>
                <a:pPr eaLnBrk="0" hangingPunct="0"/>
                <a:r>
                  <a:rPr lang="en-US" sz="800" b="1">
                    <a:latin typeface="Helvetica" pitchFamily="1" charset="0"/>
                  </a:rPr>
                  <a:t>Yes</a:t>
                </a:r>
              </a:p>
            </p:txBody>
          </p:sp>
          <p:sp>
            <p:nvSpPr>
              <p:cNvPr id="73767" name="Line 39"/>
              <p:cNvSpPr>
                <a:spLocks noChangeShapeType="1"/>
              </p:cNvSpPr>
              <p:nvPr/>
            </p:nvSpPr>
            <p:spPr bwMode="auto">
              <a:xfrm flipV="1">
                <a:off x="4815" y="1835"/>
                <a:ext cx="350" cy="240"/>
              </a:xfrm>
              <a:prstGeom prst="line">
                <a:avLst/>
              </a:prstGeom>
              <a:noFill/>
              <a:ln w="50800">
                <a:solidFill>
                  <a:schemeClr val="tx1"/>
                </a:solidFill>
                <a:round/>
                <a:headEnd/>
                <a:tailEnd type="triangle" w="med" len="med"/>
              </a:ln>
              <a:effectLst>
                <a:outerShdw dist="35921" dir="2700000" algn="ctr" rotWithShape="0">
                  <a:schemeClr val="tx1">
                    <a:alpha val="50000"/>
                  </a:schemeClr>
                </a:outerShdw>
              </a:effectLst>
            </p:spPr>
            <p:txBody>
              <a:bodyPr wrap="none"/>
              <a:lstStyle/>
              <a:p>
                <a:endParaRPr lang="en-US"/>
              </a:p>
            </p:txBody>
          </p:sp>
        </p:grpSp>
        <p:grpSp>
          <p:nvGrpSpPr>
            <p:cNvPr id="6" name="Group 56"/>
            <p:cNvGrpSpPr>
              <a:grpSpLocks/>
            </p:cNvGrpSpPr>
            <p:nvPr/>
          </p:nvGrpSpPr>
          <p:grpSpPr bwMode="auto">
            <a:xfrm>
              <a:off x="4815" y="2052"/>
              <a:ext cx="628" cy="343"/>
              <a:chOff x="4815" y="2052"/>
              <a:chExt cx="628" cy="343"/>
            </a:xfrm>
          </p:grpSpPr>
          <p:sp>
            <p:nvSpPr>
              <p:cNvPr id="73766" name="AutoShape 38"/>
              <p:cNvSpPr>
                <a:spLocks noChangeArrowheads="1"/>
              </p:cNvSpPr>
              <p:nvPr/>
            </p:nvSpPr>
            <p:spPr bwMode="auto">
              <a:xfrm>
                <a:off x="5055" y="2052"/>
                <a:ext cx="388" cy="343"/>
              </a:xfrm>
              <a:prstGeom prst="triangle">
                <a:avLst>
                  <a:gd name="adj" fmla="val 50000"/>
                </a:avLst>
              </a:prstGeom>
              <a:gradFill rotWithShape="0">
                <a:gsLst>
                  <a:gs pos="0">
                    <a:srgbClr val="CC99FF"/>
                  </a:gs>
                  <a:gs pos="100000">
                    <a:srgbClr val="CC99FF">
                      <a:gamma/>
                      <a:tint val="47059"/>
                      <a:invGamma/>
                    </a:srgbClr>
                  </a:gs>
                </a:gsLst>
                <a:lin ang="2700000" scaled="1"/>
              </a:gradFill>
              <a:ln w="9525">
                <a:noFill/>
                <a:miter lim="800000"/>
                <a:headEnd/>
                <a:tailEnd/>
              </a:ln>
              <a:effectLst>
                <a:outerShdw dist="35921" dir="2700000" algn="ctr" rotWithShape="0">
                  <a:schemeClr val="tx1">
                    <a:alpha val="50000"/>
                  </a:schemeClr>
                </a:outerShdw>
              </a:effectLst>
            </p:spPr>
            <p:txBody>
              <a:bodyPr wrap="none"/>
              <a:lstStyle/>
              <a:p>
                <a:pPr eaLnBrk="0" hangingPunct="0"/>
                <a:r>
                  <a:rPr lang="en-US" sz="800" b="1">
                    <a:latin typeface="Helvetica" pitchFamily="1" charset="0"/>
                  </a:rPr>
                  <a:t>No</a:t>
                </a:r>
              </a:p>
            </p:txBody>
          </p:sp>
          <p:sp>
            <p:nvSpPr>
              <p:cNvPr id="73768" name="Line 40"/>
              <p:cNvSpPr>
                <a:spLocks noChangeShapeType="1"/>
              </p:cNvSpPr>
              <p:nvPr/>
            </p:nvSpPr>
            <p:spPr bwMode="auto">
              <a:xfrm>
                <a:off x="4815" y="2067"/>
                <a:ext cx="350" cy="176"/>
              </a:xfrm>
              <a:prstGeom prst="line">
                <a:avLst/>
              </a:prstGeom>
              <a:noFill/>
              <a:ln w="50800">
                <a:solidFill>
                  <a:schemeClr val="tx1"/>
                </a:solidFill>
                <a:round/>
                <a:headEnd/>
                <a:tailEnd type="triangle" w="med" len="med"/>
              </a:ln>
              <a:effectLst>
                <a:outerShdw dist="35921" dir="2700000" algn="ctr" rotWithShape="0">
                  <a:schemeClr val="tx1">
                    <a:alpha val="50000"/>
                  </a:schemeClr>
                </a:outerShdw>
              </a:effectLst>
            </p:spPr>
            <p:txBody>
              <a:bodyPr wrap="none"/>
              <a:lstStyle/>
              <a:p>
                <a:endParaRPr lang="en-US"/>
              </a:p>
            </p:txBody>
          </p:sp>
        </p:grpSp>
      </p:grpSp>
      <p:sp>
        <p:nvSpPr>
          <p:cNvPr id="73757" name="AutoShape 29"/>
          <p:cNvSpPr>
            <a:spLocks noChangeArrowheads="1"/>
          </p:cNvSpPr>
          <p:nvPr/>
        </p:nvSpPr>
        <p:spPr bwMode="auto">
          <a:xfrm>
            <a:off x="1649413" y="2886075"/>
            <a:ext cx="879475" cy="758825"/>
          </a:xfrm>
          <a:prstGeom prst="rightArrow">
            <a:avLst>
              <a:gd name="adj1" fmla="val 50000"/>
              <a:gd name="adj2" fmla="val 28975"/>
            </a:avLst>
          </a:prstGeom>
          <a:gradFill rotWithShape="0">
            <a:gsLst>
              <a:gs pos="0">
                <a:srgbClr val="F00000">
                  <a:gamma/>
                  <a:tint val="0"/>
                  <a:invGamma/>
                </a:srgbClr>
              </a:gs>
              <a:gs pos="100000">
                <a:srgbClr val="F00000"/>
              </a:gs>
            </a:gsLst>
            <a:lin ang="0" scaled="1"/>
          </a:gradFill>
          <a:ln w="9525">
            <a:noFill/>
            <a:miter lim="800000"/>
            <a:headEnd/>
            <a:tailEnd/>
          </a:ln>
          <a:effectLst/>
        </p:spPr>
        <p:txBody>
          <a:bodyPr wrap="none" anchor="ctr"/>
          <a:lstStyle/>
          <a:p>
            <a:pPr eaLnBrk="0" hangingPunct="0"/>
            <a:endParaRPr lang="en-US" sz="1000">
              <a:effectLst>
                <a:outerShdw blurRad="38100" dist="38100" dir="2700000" algn="tl">
                  <a:srgbClr val="FFFFFF"/>
                </a:outerShdw>
              </a:effectLst>
              <a:latin typeface="Helvetica" pitchFamily="1" charset="0"/>
            </a:endParaRPr>
          </a:p>
        </p:txBody>
      </p:sp>
      <p:grpSp>
        <p:nvGrpSpPr>
          <p:cNvPr id="7" name="Group 61"/>
          <p:cNvGrpSpPr>
            <a:grpSpLocks/>
          </p:cNvGrpSpPr>
          <p:nvPr/>
        </p:nvGrpSpPr>
        <p:grpSpPr bwMode="auto">
          <a:xfrm>
            <a:off x="1066800" y="1981200"/>
            <a:ext cx="2043113" cy="2916238"/>
            <a:chOff x="1008" y="1248"/>
            <a:chExt cx="1287" cy="1837"/>
          </a:xfrm>
        </p:grpSpPr>
        <p:grpSp>
          <p:nvGrpSpPr>
            <p:cNvPr id="8" name="Group 57"/>
            <p:cNvGrpSpPr>
              <a:grpSpLocks/>
            </p:cNvGrpSpPr>
            <p:nvPr/>
          </p:nvGrpSpPr>
          <p:grpSpPr bwMode="auto">
            <a:xfrm>
              <a:off x="1921" y="1248"/>
              <a:ext cx="374" cy="1624"/>
              <a:chOff x="1226" y="1248"/>
              <a:chExt cx="444" cy="1624"/>
            </a:xfrm>
          </p:grpSpPr>
          <p:sp>
            <p:nvSpPr>
              <p:cNvPr id="73769" name="Text Box 41"/>
              <p:cNvSpPr txBox="1">
                <a:spLocks noChangeArrowheads="1"/>
              </p:cNvSpPr>
              <p:nvPr/>
            </p:nvSpPr>
            <p:spPr bwMode="auto">
              <a:xfrm rot="5400000">
                <a:off x="1346" y="2229"/>
                <a:ext cx="259" cy="274"/>
              </a:xfrm>
              <a:prstGeom prst="rect">
                <a:avLst/>
              </a:prstGeom>
              <a:noFill/>
              <a:ln w="9525">
                <a:noFill/>
                <a:miter lim="800000"/>
                <a:headEnd/>
                <a:tailEnd/>
              </a:ln>
              <a:effectLst/>
            </p:spPr>
            <p:txBody>
              <a:bodyPr wrap="none">
                <a:spAutoFit/>
              </a:bodyPr>
              <a:lstStyle/>
              <a:p>
                <a:pPr algn="l" eaLnBrk="0" hangingPunct="0"/>
                <a:r>
                  <a:rPr lang="en-US" sz="1800" dirty="0">
                    <a:latin typeface="Arial" charset="0"/>
                    <a:ea typeface="ＭＳ Ｐゴシック" pitchFamily="1" charset="-128"/>
                  </a:rPr>
                  <a:t>…</a:t>
                </a:r>
              </a:p>
            </p:txBody>
          </p:sp>
          <p:sp>
            <p:nvSpPr>
              <p:cNvPr id="73772" name="AutoShape 44"/>
              <p:cNvSpPr>
                <a:spLocks noChangeArrowheads="1"/>
              </p:cNvSpPr>
              <p:nvPr/>
            </p:nvSpPr>
            <p:spPr bwMode="auto">
              <a:xfrm>
                <a:off x="1226" y="1248"/>
                <a:ext cx="434" cy="435"/>
              </a:xfrm>
              <a:prstGeom prst="roundRect">
                <a:avLst>
                  <a:gd name="adj" fmla="val 16667"/>
                </a:avLst>
              </a:prstGeom>
              <a:gradFill rotWithShape="0">
                <a:gsLst>
                  <a:gs pos="0">
                    <a:schemeClr val="accent2"/>
                  </a:gs>
                  <a:gs pos="100000">
                    <a:schemeClr val="accent2">
                      <a:gamma/>
                      <a:tint val="39216"/>
                      <a:invGamma/>
                    </a:schemeClr>
                  </a:gs>
                </a:gsLst>
                <a:lin ang="2700000" scaled="1"/>
              </a:gradFill>
              <a:ln w="9525">
                <a:noFill/>
                <a:round/>
                <a:headEnd/>
                <a:tailEnd/>
              </a:ln>
              <a:effectLst>
                <a:outerShdw dist="35921" dir="2700000" algn="ctr" rotWithShape="0">
                  <a:schemeClr val="tx1">
                    <a:alpha val="50000"/>
                  </a:schemeClr>
                </a:outerShdw>
              </a:effectLst>
            </p:spPr>
            <p:txBody>
              <a:bodyPr wrap="none" anchor="ctr"/>
              <a:lstStyle/>
              <a:p>
                <a:pPr eaLnBrk="0" hangingPunct="0"/>
                <a:r>
                  <a:rPr lang="en-US" sz="1800" i="1">
                    <a:latin typeface="Arial" charset="0"/>
                    <a:ea typeface="ＭＳ Ｐゴシック" pitchFamily="1" charset="-128"/>
                  </a:rPr>
                  <a:t>F</a:t>
                </a:r>
                <a:r>
                  <a:rPr lang="en-US" sz="1800" i="1" baseline="-25000">
                    <a:latin typeface="Arial" charset="0"/>
                    <a:ea typeface="ＭＳ Ｐゴシック" pitchFamily="1" charset="-128"/>
                  </a:rPr>
                  <a:t>1</a:t>
                </a:r>
                <a:endParaRPr lang="en-US" sz="1800" i="1">
                  <a:latin typeface="Arial" charset="0"/>
                  <a:ea typeface="ＭＳ Ｐゴシック" pitchFamily="1" charset="-128"/>
                </a:endParaRPr>
              </a:p>
            </p:txBody>
          </p:sp>
          <p:sp>
            <p:nvSpPr>
              <p:cNvPr id="73773" name="AutoShape 45"/>
              <p:cNvSpPr>
                <a:spLocks noChangeArrowheads="1"/>
              </p:cNvSpPr>
              <p:nvPr/>
            </p:nvSpPr>
            <p:spPr bwMode="auto">
              <a:xfrm>
                <a:off x="1236" y="1834"/>
                <a:ext cx="434" cy="435"/>
              </a:xfrm>
              <a:prstGeom prst="roundRect">
                <a:avLst>
                  <a:gd name="adj" fmla="val 16667"/>
                </a:avLst>
              </a:prstGeom>
              <a:gradFill rotWithShape="0">
                <a:gsLst>
                  <a:gs pos="0">
                    <a:schemeClr val="accent2"/>
                  </a:gs>
                  <a:gs pos="100000">
                    <a:schemeClr val="accent2">
                      <a:gamma/>
                      <a:tint val="39216"/>
                      <a:invGamma/>
                    </a:schemeClr>
                  </a:gs>
                </a:gsLst>
                <a:lin ang="2700000" scaled="1"/>
              </a:gradFill>
              <a:ln w="9525">
                <a:noFill/>
                <a:round/>
                <a:headEnd/>
                <a:tailEnd/>
              </a:ln>
              <a:effectLst>
                <a:outerShdw dist="35921" dir="2700000" algn="ctr" rotWithShape="0">
                  <a:schemeClr val="tx1">
                    <a:alpha val="50000"/>
                  </a:schemeClr>
                </a:outerShdw>
              </a:effectLst>
            </p:spPr>
            <p:txBody>
              <a:bodyPr wrap="none" anchor="ctr"/>
              <a:lstStyle/>
              <a:p>
                <a:pPr eaLnBrk="0" hangingPunct="0"/>
                <a:r>
                  <a:rPr lang="en-US" sz="1800" i="1">
                    <a:latin typeface="Arial" charset="0"/>
                    <a:ea typeface="ＭＳ Ｐゴシック" pitchFamily="1" charset="-128"/>
                  </a:rPr>
                  <a:t>F</a:t>
                </a:r>
                <a:r>
                  <a:rPr lang="en-US" sz="1800" i="1" baseline="-25000">
                    <a:latin typeface="Arial" charset="0"/>
                    <a:ea typeface="ＭＳ Ｐゴシック" pitchFamily="1" charset="-128"/>
                  </a:rPr>
                  <a:t>2</a:t>
                </a:r>
                <a:endParaRPr lang="en-US" sz="1800" i="1">
                  <a:latin typeface="Arial" charset="0"/>
                  <a:ea typeface="ＭＳ Ｐゴシック" pitchFamily="1" charset="-128"/>
                </a:endParaRPr>
              </a:p>
            </p:txBody>
          </p:sp>
          <p:sp>
            <p:nvSpPr>
              <p:cNvPr id="73774" name="AutoShape 46"/>
              <p:cNvSpPr>
                <a:spLocks noChangeArrowheads="1"/>
              </p:cNvSpPr>
              <p:nvPr/>
            </p:nvSpPr>
            <p:spPr bwMode="auto">
              <a:xfrm>
                <a:off x="1226" y="2437"/>
                <a:ext cx="434" cy="435"/>
              </a:xfrm>
              <a:prstGeom prst="roundRect">
                <a:avLst>
                  <a:gd name="adj" fmla="val 16667"/>
                </a:avLst>
              </a:prstGeom>
              <a:gradFill rotWithShape="0">
                <a:gsLst>
                  <a:gs pos="0">
                    <a:schemeClr val="accent2"/>
                  </a:gs>
                  <a:gs pos="100000">
                    <a:schemeClr val="accent2">
                      <a:gamma/>
                      <a:tint val="39216"/>
                      <a:invGamma/>
                    </a:schemeClr>
                  </a:gs>
                </a:gsLst>
                <a:lin ang="2700000" scaled="1"/>
              </a:gradFill>
              <a:ln w="9525">
                <a:noFill/>
                <a:round/>
                <a:headEnd/>
                <a:tailEnd/>
              </a:ln>
              <a:effectLst>
                <a:outerShdw dist="35921" dir="2700000" algn="ctr" rotWithShape="0">
                  <a:schemeClr val="tx1">
                    <a:alpha val="50000"/>
                  </a:schemeClr>
                </a:outerShdw>
              </a:effectLst>
            </p:spPr>
            <p:txBody>
              <a:bodyPr wrap="none" anchor="ctr"/>
              <a:lstStyle/>
              <a:p>
                <a:pPr eaLnBrk="0" hangingPunct="0"/>
                <a:r>
                  <a:rPr lang="en-US" sz="1800" i="1">
                    <a:latin typeface="Arial" charset="0"/>
                    <a:ea typeface="ＭＳ Ｐゴシック" pitchFamily="1" charset="-128"/>
                  </a:rPr>
                  <a:t>F</a:t>
                </a:r>
                <a:r>
                  <a:rPr lang="en-US" sz="1800" i="1" baseline="-25000">
                    <a:latin typeface="Arial" charset="0"/>
                    <a:ea typeface="ＭＳ Ｐゴシック" pitchFamily="1" charset="-128"/>
                  </a:rPr>
                  <a:t>n</a:t>
                </a:r>
                <a:endParaRPr lang="en-US" sz="1800" i="1">
                  <a:latin typeface="Arial" charset="0"/>
                  <a:ea typeface="ＭＳ Ｐゴシック" pitchFamily="1" charset="-128"/>
                </a:endParaRPr>
              </a:p>
            </p:txBody>
          </p:sp>
        </p:grpSp>
        <p:sp>
          <p:nvSpPr>
            <p:cNvPr id="73775" name="Text Box 47"/>
            <p:cNvSpPr txBox="1">
              <a:spLocks noChangeArrowheads="1"/>
            </p:cNvSpPr>
            <p:nvPr/>
          </p:nvSpPr>
          <p:spPr bwMode="auto">
            <a:xfrm>
              <a:off x="1008" y="2508"/>
              <a:ext cx="889" cy="577"/>
            </a:xfrm>
            <a:prstGeom prst="rect">
              <a:avLst/>
            </a:prstGeom>
            <a:noFill/>
            <a:ln w="9525">
              <a:noFill/>
              <a:miter lim="800000"/>
              <a:headEnd/>
              <a:tailEnd/>
            </a:ln>
            <a:effectLst/>
          </p:spPr>
          <p:txBody>
            <a:bodyPr>
              <a:spAutoFit/>
            </a:bodyPr>
            <a:lstStyle/>
            <a:p>
              <a:pPr algn="r" eaLnBrk="0" hangingPunct="0"/>
              <a:r>
                <a:rPr lang="en-US" sz="1800">
                  <a:latin typeface="Helvetica" pitchFamily="1" charset="0"/>
                </a:rPr>
                <a:t>Weak Feature Extraction</a:t>
              </a:r>
            </a:p>
          </p:txBody>
        </p:sp>
      </p:grpSp>
      <p:sp>
        <p:nvSpPr>
          <p:cNvPr id="73776" name="AutoShape 48"/>
          <p:cNvSpPr>
            <a:spLocks noChangeArrowheads="1"/>
          </p:cNvSpPr>
          <p:nvPr/>
        </p:nvSpPr>
        <p:spPr bwMode="auto">
          <a:xfrm>
            <a:off x="1104900" y="2782888"/>
            <a:ext cx="758825" cy="1028700"/>
          </a:xfrm>
          <a:prstGeom prst="foldedCorner">
            <a:avLst>
              <a:gd name="adj" fmla="val 12500"/>
            </a:avLst>
          </a:prstGeom>
          <a:gradFill rotWithShape="1">
            <a:gsLst>
              <a:gs pos="0">
                <a:srgbClr val="FFFF99"/>
              </a:gs>
              <a:gs pos="100000">
                <a:srgbClr val="FFFF99">
                  <a:gamma/>
                  <a:tint val="0"/>
                  <a:invGamma/>
                </a:srgbClr>
              </a:gs>
            </a:gsLst>
            <a:lin ang="2700000" scaled="1"/>
          </a:gradFill>
          <a:ln w="9525">
            <a:noFill/>
            <a:round/>
            <a:headEnd/>
            <a:tailEnd/>
          </a:ln>
          <a:effectLst>
            <a:outerShdw dist="35921" dir="2700000" algn="ctr" rotWithShape="0">
              <a:schemeClr val="tx1">
                <a:alpha val="50000"/>
              </a:schemeClr>
            </a:outerShdw>
          </a:effectLst>
        </p:spPr>
        <p:txBody>
          <a:bodyPr wrap="none" anchor="ctr"/>
          <a:lstStyle/>
          <a:p>
            <a:pPr eaLnBrk="0" hangingPunct="0"/>
            <a:r>
              <a:rPr lang="en-US" sz="1700" dirty="0">
                <a:latin typeface="Helvetica" pitchFamily="1" charset="0"/>
              </a:rPr>
              <a:t>New</a:t>
            </a:r>
          </a:p>
          <a:p>
            <a:pPr eaLnBrk="0" hangingPunct="0"/>
            <a:r>
              <a:rPr lang="en-US" sz="1700" dirty="0">
                <a:latin typeface="Helvetica" pitchFamily="1" charset="0"/>
              </a:rPr>
              <a:t>Article</a:t>
            </a:r>
          </a:p>
          <a:p>
            <a:pPr eaLnBrk="0" hangingPunct="0"/>
            <a:endParaRPr lang="en-US" sz="1700" dirty="0">
              <a:latin typeface="Helvetica" pitchFamily="1" charset="0"/>
            </a:endParaRPr>
          </a:p>
        </p:txBody>
      </p:sp>
      <p:grpSp>
        <p:nvGrpSpPr>
          <p:cNvPr id="9" name="Group 58"/>
          <p:cNvGrpSpPr>
            <a:grpSpLocks/>
          </p:cNvGrpSpPr>
          <p:nvPr/>
        </p:nvGrpSpPr>
        <p:grpSpPr bwMode="auto">
          <a:xfrm>
            <a:off x="3505200" y="1447800"/>
            <a:ext cx="2844800" cy="2127250"/>
            <a:chOff x="1965" y="912"/>
            <a:chExt cx="2125" cy="1340"/>
          </a:xfrm>
        </p:grpSpPr>
        <p:sp>
          <p:nvSpPr>
            <p:cNvPr id="73759" name="AutoShape 31"/>
            <p:cNvSpPr>
              <a:spLocks noChangeArrowheads="1"/>
            </p:cNvSpPr>
            <p:nvPr/>
          </p:nvSpPr>
          <p:spPr bwMode="auto">
            <a:xfrm>
              <a:off x="2220" y="1805"/>
              <a:ext cx="1578" cy="447"/>
            </a:xfrm>
            <a:prstGeom prst="roundRect">
              <a:avLst>
                <a:gd name="adj" fmla="val 16667"/>
              </a:avLst>
            </a:prstGeom>
            <a:gradFill rotWithShape="1">
              <a:gsLst>
                <a:gs pos="0">
                  <a:srgbClr val="9999FF"/>
                </a:gs>
                <a:gs pos="100000">
                  <a:srgbClr val="9999FF">
                    <a:gamma/>
                    <a:tint val="42353"/>
                    <a:invGamma/>
                  </a:srgbClr>
                </a:gs>
              </a:gsLst>
              <a:lin ang="2700000" scaled="1"/>
            </a:gradFill>
            <a:ln w="9525">
              <a:noFill/>
              <a:round/>
              <a:headEnd/>
              <a:tailEnd/>
            </a:ln>
            <a:effectLst>
              <a:outerShdw dist="35921" dir="2700000" algn="ctr" rotWithShape="0">
                <a:schemeClr val="tx1">
                  <a:alpha val="50000"/>
                </a:schemeClr>
              </a:outerShdw>
            </a:effectLst>
          </p:spPr>
          <p:txBody>
            <a:bodyPr wrap="none" anchor="ctr"/>
            <a:lstStyle/>
            <a:p>
              <a:pPr eaLnBrk="0" hangingPunct="0"/>
              <a:r>
                <a:rPr lang="en-US" sz="2000">
                  <a:latin typeface="Helvetica" pitchFamily="1" charset="0"/>
                </a:rPr>
                <a:t>Updateable</a:t>
              </a:r>
            </a:p>
            <a:p>
              <a:pPr eaLnBrk="0" hangingPunct="0"/>
              <a:r>
                <a:rPr lang="en-US" sz="2000">
                  <a:latin typeface="Helvetica" pitchFamily="1" charset="0"/>
                </a:rPr>
                <a:t> Classifier</a:t>
              </a:r>
            </a:p>
          </p:txBody>
        </p:sp>
        <p:sp>
          <p:nvSpPr>
            <p:cNvPr id="73771" name="Text Box 43"/>
            <p:cNvSpPr txBox="1">
              <a:spLocks noChangeArrowheads="1"/>
            </p:cNvSpPr>
            <p:nvPr/>
          </p:nvSpPr>
          <p:spPr bwMode="auto">
            <a:xfrm>
              <a:off x="1965" y="912"/>
              <a:ext cx="2125" cy="750"/>
            </a:xfrm>
            <a:prstGeom prst="rect">
              <a:avLst/>
            </a:prstGeom>
            <a:noFill/>
            <a:ln w="9525">
              <a:noFill/>
              <a:miter lim="800000"/>
              <a:headEnd/>
              <a:tailEnd/>
            </a:ln>
            <a:effectLst/>
          </p:spPr>
          <p:txBody>
            <a:bodyPr>
              <a:spAutoFit/>
            </a:bodyPr>
            <a:lstStyle/>
            <a:p>
              <a:pPr eaLnBrk="0" hangingPunct="0"/>
              <a:r>
                <a:rPr lang="en-US" sz="1800">
                  <a:latin typeface="Helvetica" pitchFamily="1" charset="0"/>
                </a:rPr>
                <a:t>Computes the probability of the article being interesting to a user given its features {F</a:t>
              </a:r>
              <a:r>
                <a:rPr lang="en-US" sz="1800" baseline="-25000">
                  <a:latin typeface="Helvetica" pitchFamily="1" charset="0"/>
                </a:rPr>
                <a:t>1</a:t>
              </a:r>
              <a:r>
                <a:rPr lang="en-US" sz="1800">
                  <a:latin typeface="Helvetica" pitchFamily="1" charset="0"/>
                </a:rPr>
                <a:t>,F</a:t>
              </a:r>
              <a:r>
                <a:rPr lang="en-US" sz="1800" baseline="-25000">
                  <a:latin typeface="Helvetica" pitchFamily="1" charset="0"/>
                </a:rPr>
                <a:t>2</a:t>
              </a:r>
              <a:r>
                <a:rPr lang="en-US" sz="1800">
                  <a:latin typeface="Helvetica" pitchFamily="1" charset="0"/>
                </a:rPr>
                <a:t>,…F</a:t>
              </a:r>
              <a:r>
                <a:rPr lang="en-US" sz="1800" baseline="-25000">
                  <a:latin typeface="Helvetica" pitchFamily="1" charset="0"/>
                </a:rPr>
                <a:t>n</a:t>
              </a:r>
              <a:r>
                <a:rPr lang="en-US" sz="1800">
                  <a:latin typeface="Helvetica" pitchFamily="1" charset="0"/>
                </a:rPr>
                <a:t>}</a:t>
              </a:r>
            </a:p>
          </p:txBody>
        </p:sp>
      </p:grpSp>
      <p:grpSp>
        <p:nvGrpSpPr>
          <p:cNvPr id="10" name="Group 62"/>
          <p:cNvGrpSpPr>
            <a:grpSpLocks/>
          </p:cNvGrpSpPr>
          <p:nvPr/>
        </p:nvGrpSpPr>
        <p:grpSpPr bwMode="auto">
          <a:xfrm>
            <a:off x="3155950" y="2641600"/>
            <a:ext cx="617538" cy="1276350"/>
            <a:chOff x="2324" y="1664"/>
            <a:chExt cx="389" cy="804"/>
          </a:xfrm>
        </p:grpSpPr>
        <p:sp>
          <p:nvSpPr>
            <p:cNvPr id="73770" name="Line 42"/>
            <p:cNvSpPr>
              <a:spLocks noChangeShapeType="1"/>
            </p:cNvSpPr>
            <p:nvPr/>
          </p:nvSpPr>
          <p:spPr bwMode="auto">
            <a:xfrm>
              <a:off x="2324" y="1664"/>
              <a:ext cx="378" cy="165"/>
            </a:xfrm>
            <a:prstGeom prst="line">
              <a:avLst/>
            </a:prstGeom>
            <a:noFill/>
            <a:ln w="50800">
              <a:solidFill>
                <a:schemeClr val="tx1"/>
              </a:solidFill>
              <a:round/>
              <a:headEnd/>
              <a:tailEnd type="triangle" w="med" len="med"/>
            </a:ln>
          </p:spPr>
          <p:txBody>
            <a:bodyPr wrap="none"/>
            <a:lstStyle/>
            <a:p>
              <a:endParaRPr lang="en-US"/>
            </a:p>
          </p:txBody>
        </p:sp>
        <p:sp>
          <p:nvSpPr>
            <p:cNvPr id="73777" name="Line 49"/>
            <p:cNvSpPr>
              <a:spLocks noChangeShapeType="1"/>
            </p:cNvSpPr>
            <p:nvPr/>
          </p:nvSpPr>
          <p:spPr bwMode="auto">
            <a:xfrm>
              <a:off x="2336" y="2052"/>
              <a:ext cx="377" cy="1"/>
            </a:xfrm>
            <a:prstGeom prst="line">
              <a:avLst/>
            </a:prstGeom>
            <a:noFill/>
            <a:ln w="50800">
              <a:solidFill>
                <a:schemeClr val="tx1"/>
              </a:solidFill>
              <a:round/>
              <a:headEnd/>
              <a:tailEnd type="triangle" w="med" len="med"/>
            </a:ln>
          </p:spPr>
          <p:txBody>
            <a:bodyPr wrap="none"/>
            <a:lstStyle/>
            <a:p>
              <a:endParaRPr lang="en-US"/>
            </a:p>
          </p:txBody>
        </p:sp>
        <p:sp>
          <p:nvSpPr>
            <p:cNvPr id="73778" name="Line 50"/>
            <p:cNvSpPr>
              <a:spLocks noChangeShapeType="1"/>
            </p:cNvSpPr>
            <p:nvPr/>
          </p:nvSpPr>
          <p:spPr bwMode="auto">
            <a:xfrm flipV="1">
              <a:off x="2324" y="2231"/>
              <a:ext cx="378" cy="237"/>
            </a:xfrm>
            <a:prstGeom prst="line">
              <a:avLst/>
            </a:prstGeom>
            <a:noFill/>
            <a:ln w="50800">
              <a:solidFill>
                <a:schemeClr val="tx1"/>
              </a:solidFill>
              <a:round/>
              <a:headEnd/>
              <a:tailEnd type="triangle" w="med" len="med"/>
            </a:ln>
          </p:spPr>
          <p:txBody>
            <a:bodyPr wrap="none"/>
            <a:lstStyle/>
            <a:p>
              <a:endParaRPr lang="en-US"/>
            </a:p>
          </p:txBody>
        </p:sp>
      </p:grpSp>
      <p:sp>
        <p:nvSpPr>
          <p:cNvPr id="73779" name="Text Box 51"/>
          <p:cNvSpPr txBox="1">
            <a:spLocks noChangeArrowheads="1"/>
          </p:cNvSpPr>
          <p:nvPr/>
        </p:nvSpPr>
        <p:spPr bwMode="auto">
          <a:xfrm>
            <a:off x="1219200" y="5257800"/>
            <a:ext cx="7175500" cy="369332"/>
          </a:xfrm>
          <a:prstGeom prst="rect">
            <a:avLst/>
          </a:prstGeom>
          <a:noFill/>
          <a:ln w="9525">
            <a:noFill/>
            <a:miter lim="800000"/>
            <a:headEnd/>
            <a:tailEnd/>
          </a:ln>
          <a:effectLst/>
        </p:spPr>
        <p:txBody>
          <a:bodyPr>
            <a:spAutoFit/>
          </a:bodyPr>
          <a:lstStyle/>
          <a:p>
            <a:pPr eaLnBrk="0" hangingPunct="0"/>
            <a:r>
              <a:rPr lang="en-US" dirty="0">
                <a:latin typeface="Helvetica" pitchFamily="1" charset="0"/>
              </a:rPr>
              <a:t>Documents are processed </a:t>
            </a:r>
            <a:r>
              <a:rPr lang="en-US" dirty="0" smtClean="0">
                <a:latin typeface="Helvetica" pitchFamily="1" charset="0"/>
              </a:rPr>
              <a:t>from either a stream or search results</a:t>
            </a:r>
            <a:endParaRPr lang="en-US" dirty="0">
              <a:latin typeface="Helvetica" pitchFamily="1"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776"/>
                                        </p:tgtEl>
                                        <p:attrNameLst>
                                          <p:attrName>style.visibility</p:attrName>
                                        </p:attrNameLst>
                                      </p:cBhvr>
                                      <p:to>
                                        <p:strVal val="visible"/>
                                      </p:to>
                                    </p:set>
                                    <p:animEffect transition="in" filter="fade">
                                      <p:cBhvr>
                                        <p:cTn id="7" dur="1000"/>
                                        <p:tgtEl>
                                          <p:spTgt spid="7377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3757"/>
                                        </p:tgtEl>
                                        <p:attrNameLst>
                                          <p:attrName>style.visibility</p:attrName>
                                        </p:attrNameLst>
                                      </p:cBhvr>
                                      <p:to>
                                        <p:strVal val="visible"/>
                                      </p:to>
                                    </p:set>
                                    <p:animEffect transition="in" filter="wipe(left)">
                                      <p:cBhvr>
                                        <p:cTn id="11" dur="500"/>
                                        <p:tgtEl>
                                          <p:spTgt spid="7375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grpId="1" nodeType="clickEffect">
                                  <p:stCondLst>
                                    <p:cond delay="0"/>
                                  </p:stCondLst>
                                  <p:childTnLst>
                                    <p:set>
                                      <p:cBhvr rctx="PPT">
                                        <p:cTn id="15" dur="indefinite"/>
                                        <p:tgtEl>
                                          <p:spTgt spid="73776"/>
                                        </p:tgtEl>
                                        <p:attrNameLst>
                                          <p:attrName>style.opacity</p:attrName>
                                        </p:attrNameLst>
                                      </p:cBhvr>
                                      <p:to>
                                        <p:strVal val="0.5"/>
                                      </p:to>
                                    </p:set>
                                    <p:animEffect filter="image" prLst="opacity: 0.5">
                                      <p:cBhvr rctx="IE">
                                        <p:cTn id="16" dur="indefinite"/>
                                        <p:tgtEl>
                                          <p:spTgt spid="73776"/>
                                        </p:tgtEl>
                                      </p:cBhvr>
                                    </p:animEffect>
                                  </p:childTnLst>
                                </p:cTn>
                              </p:par>
                              <p:par>
                                <p:cTn id="17" presetID="9" presetClass="emph" presetSubtype="0" grpId="1" nodeType="withEffect">
                                  <p:stCondLst>
                                    <p:cond delay="0"/>
                                  </p:stCondLst>
                                  <p:childTnLst>
                                    <p:set>
                                      <p:cBhvr rctx="PPT">
                                        <p:cTn id="18" dur="indefinite"/>
                                        <p:tgtEl>
                                          <p:spTgt spid="73757"/>
                                        </p:tgtEl>
                                        <p:attrNameLst>
                                          <p:attrName>style.opacity</p:attrName>
                                        </p:attrNameLst>
                                      </p:cBhvr>
                                      <p:to>
                                        <p:strVal val="0.5"/>
                                      </p:to>
                                    </p:set>
                                    <p:animEffect filter="image" prLst="opacity: 0.5">
                                      <p:cBhvr rctx="IE">
                                        <p:cTn id="19" dur="indefinite"/>
                                        <p:tgtEl>
                                          <p:spTgt spid="73757"/>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nodeType="clickEffect">
                                  <p:stCondLst>
                                    <p:cond delay="0"/>
                                  </p:stCondLst>
                                  <p:childTnLst>
                                    <p:set>
                                      <p:cBhvr rctx="PPT">
                                        <p:cTn id="30" dur="indefinite"/>
                                        <p:tgtEl>
                                          <p:spTgt spid="7"/>
                                        </p:tgtEl>
                                        <p:attrNameLst>
                                          <p:attrName>style.opacity</p:attrName>
                                        </p:attrNameLst>
                                      </p:cBhvr>
                                      <p:to>
                                        <p:strVal val="0.5"/>
                                      </p:to>
                                    </p:set>
                                    <p:animEffect filter="image" prLst="opacity: 0.5">
                                      <p:cBhvr rctx="IE">
                                        <p:cTn id="31" dur="indefinite"/>
                                        <p:tgtEl>
                                          <p:spTgt spid="7"/>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5"/>
                                      </p:to>
                                    </p:set>
                                    <p:animEffect filter="image" prLst="opacity: 0.5">
                                      <p:cBhvr rctx="IE">
                                        <p:cTn id="34" dur="indefinite"/>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73758"/>
                                        </p:tgtEl>
                                        <p:attrNameLst>
                                          <p:attrName>style.visibility</p:attrName>
                                        </p:attrNameLst>
                                      </p:cBhvr>
                                      <p:to>
                                        <p:strVal val="visible"/>
                                      </p:to>
                                    </p:set>
                                    <p:animEffect transition="in" filter="wipe(left)">
                                      <p:cBhvr>
                                        <p:cTn id="41" dur="500"/>
                                        <p:tgtEl>
                                          <p:spTgt spid="7375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mph" presetSubtype="0" nodeType="clickEffect">
                                  <p:stCondLst>
                                    <p:cond delay="0"/>
                                  </p:stCondLst>
                                  <p:childTnLst>
                                    <p:set>
                                      <p:cBhvr rctx="PPT">
                                        <p:cTn id="45" dur="indefinite"/>
                                        <p:tgtEl>
                                          <p:spTgt spid="9"/>
                                        </p:tgtEl>
                                        <p:attrNameLst>
                                          <p:attrName>style.opacity</p:attrName>
                                        </p:attrNameLst>
                                      </p:cBhvr>
                                      <p:to>
                                        <p:strVal val="0.5"/>
                                      </p:to>
                                    </p:set>
                                    <p:animEffect filter="image" prLst="opacity: 0.5">
                                      <p:cBhvr rctx="IE">
                                        <p:cTn id="46" dur="indefinite"/>
                                        <p:tgtEl>
                                          <p:spTgt spid="9"/>
                                        </p:tgtEl>
                                      </p:cBhvr>
                                    </p:animEffect>
                                  </p:childTnLst>
                                </p:cTn>
                              </p:par>
                              <p:par>
                                <p:cTn id="47" presetID="9" presetClass="emph" presetSubtype="0" grpId="1" nodeType="withEffect">
                                  <p:stCondLst>
                                    <p:cond delay="0"/>
                                  </p:stCondLst>
                                  <p:childTnLst>
                                    <p:set>
                                      <p:cBhvr rctx="PPT">
                                        <p:cTn id="48" dur="indefinite"/>
                                        <p:tgtEl>
                                          <p:spTgt spid="73758"/>
                                        </p:tgtEl>
                                        <p:attrNameLst>
                                          <p:attrName>style.opacity</p:attrName>
                                        </p:attrNameLst>
                                      </p:cBhvr>
                                      <p:to>
                                        <p:strVal val="0.5"/>
                                      </p:to>
                                    </p:set>
                                    <p:animEffect filter="image" prLst="opacity: 0.5">
                                      <p:cBhvr rctx="IE">
                                        <p:cTn id="49" dur="indefinite"/>
                                        <p:tgtEl>
                                          <p:spTgt spid="73758"/>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58" grpId="0" animBg="1"/>
      <p:bldP spid="73758" grpId="1" animBg="1"/>
      <p:bldP spid="73757" grpId="0" animBg="1"/>
      <p:bldP spid="73757" grpId="1" animBg="1"/>
      <p:bldP spid="73776" grpId="0" animBg="1"/>
      <p:bldP spid="7377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3" name="Rectangle 3"/>
          <p:cNvSpPr>
            <a:spLocks noGrp="1" noChangeArrowheads="1"/>
          </p:cNvSpPr>
          <p:nvPr>
            <p:ph idx="1"/>
          </p:nvPr>
        </p:nvSpPr>
        <p:spPr/>
        <p:txBody>
          <a:bodyPr>
            <a:normAutofit/>
          </a:bodyPr>
          <a:lstStyle/>
          <a:p>
            <a:r>
              <a:rPr lang="en-US" sz="2400" dirty="0"/>
              <a:t>Traditional IR Classifiers</a:t>
            </a:r>
          </a:p>
          <a:p>
            <a:pPr lvl="1"/>
            <a:r>
              <a:rPr lang="en-US" sz="2000" dirty="0" err="1"/>
              <a:t>Rocchio</a:t>
            </a:r>
            <a:r>
              <a:rPr lang="en-US" sz="2000" dirty="0"/>
              <a:t> Variant</a:t>
            </a:r>
          </a:p>
          <a:p>
            <a:pPr lvl="1"/>
            <a:r>
              <a:rPr lang="en-US" sz="2000" dirty="0"/>
              <a:t>Language Modeling Classifier</a:t>
            </a:r>
          </a:p>
          <a:p>
            <a:r>
              <a:rPr lang="en-US" sz="2400" dirty="0" smtClean="0"/>
              <a:t>Individual </a:t>
            </a:r>
            <a:r>
              <a:rPr lang="en-US" sz="2400" dirty="0" err="1" smtClean="0"/>
              <a:t>iScore</a:t>
            </a:r>
            <a:r>
              <a:rPr lang="en-US" sz="2400" dirty="0" smtClean="0"/>
              <a:t> </a:t>
            </a:r>
            <a:r>
              <a:rPr lang="en-US" sz="2400" dirty="0"/>
              <a:t>Feature Extractors</a:t>
            </a:r>
          </a:p>
          <a:p>
            <a:pPr lvl="1"/>
            <a:r>
              <a:rPr lang="en-US" sz="2000" dirty="0"/>
              <a:t>MTT</a:t>
            </a:r>
          </a:p>
          <a:p>
            <a:pPr lvl="1"/>
            <a:r>
              <a:rPr lang="en-US" sz="2000" dirty="0" err="1"/>
              <a:t>eRocchio</a:t>
            </a:r>
            <a:endParaRPr lang="en-US" sz="2000" dirty="0"/>
          </a:p>
          <a:p>
            <a:r>
              <a:rPr lang="en-US" sz="2400" dirty="0" err="1" smtClean="0"/>
              <a:t>iScore</a:t>
            </a:r>
            <a:r>
              <a:rPr lang="en-US" dirty="0" smtClean="0"/>
              <a:t> </a:t>
            </a:r>
            <a:r>
              <a:rPr lang="en-US" sz="2400" dirty="0" smtClean="0"/>
              <a:t>Ensemble</a:t>
            </a:r>
          </a:p>
          <a:p>
            <a:pPr lvl="1"/>
            <a:r>
              <a:rPr lang="en-US" sz="2000" smtClean="0"/>
              <a:t>Feature </a:t>
            </a:r>
            <a:r>
              <a:rPr lang="en-US" sz="2000" dirty="0" smtClean="0"/>
              <a:t>Selection</a:t>
            </a:r>
          </a:p>
        </p:txBody>
      </p:sp>
      <p:sp>
        <p:nvSpPr>
          <p:cNvPr id="573442" name="Rectangle 2"/>
          <p:cNvSpPr>
            <a:spLocks noGrp="1" noChangeArrowheads="1"/>
          </p:cNvSpPr>
          <p:nvPr>
            <p:ph type="title"/>
          </p:nvPr>
        </p:nvSpPr>
        <p:spPr/>
        <p:txBody>
          <a:bodyPr/>
          <a:lstStyle/>
          <a:p>
            <a:r>
              <a:rPr lang="en-US" dirty="0"/>
              <a:t>Comparisons</a:t>
            </a:r>
          </a:p>
        </p:txBody>
      </p:sp>
      <p:sp>
        <p:nvSpPr>
          <p:cNvPr id="5" name="Footer Placeholder 4"/>
          <p:cNvSpPr>
            <a:spLocks noGrp="1"/>
          </p:cNvSpPr>
          <p:nvPr>
            <p:ph type="ftr" sz="quarter" idx="4294967295"/>
          </p:nvPr>
        </p:nvSpPr>
        <p:spPr>
          <a:xfrm>
            <a:off x="0" y="6508750"/>
            <a:ext cx="4314825" cy="349250"/>
          </a:xfrm>
          <a:prstGeom prst="rect">
            <a:avLst/>
          </a:prstGeom>
        </p:spPr>
        <p:txBody>
          <a:bodyPr/>
          <a:lstStyle/>
          <a:p>
            <a:fld id="{0CFD2A22-B79E-44C6-900E-D0EF4BE5E749}" type="slidenum">
              <a:rPr lang="en-US"/>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647" name="Picture 7" descr="overallChart (3)"/>
          <p:cNvPicPr>
            <a:picLocks noGrp="1" noChangeAspect="1" noChangeArrowheads="1"/>
          </p:cNvPicPr>
          <p:nvPr>
            <p:ph idx="1"/>
          </p:nvPr>
        </p:nvPicPr>
        <p:blipFill>
          <a:blip r:embed="rId3" cstate="print"/>
          <a:srcRect b="6683"/>
          <a:stretch>
            <a:fillRect/>
          </a:stretch>
        </p:blipFill>
        <p:spPr>
          <a:xfrm>
            <a:off x="601663" y="1992313"/>
            <a:ext cx="7850187" cy="4433887"/>
          </a:xfrm>
          <a:noFill/>
          <a:ln/>
        </p:spPr>
      </p:pic>
      <p:sp>
        <p:nvSpPr>
          <p:cNvPr id="496642" name="Rectangle 2"/>
          <p:cNvSpPr>
            <a:spLocks noGrp="1" noChangeArrowheads="1"/>
          </p:cNvSpPr>
          <p:nvPr>
            <p:ph type="title"/>
          </p:nvPr>
        </p:nvSpPr>
        <p:spPr/>
        <p:txBody>
          <a:bodyPr/>
          <a:lstStyle/>
          <a:p>
            <a:r>
              <a:rPr lang="en-US" dirty="0" smtClean="0"/>
              <a:t>Tests on Yahoo</a:t>
            </a:r>
            <a:r>
              <a:rPr lang="en-US" dirty="0"/>
              <a:t>! </a:t>
            </a:r>
            <a:r>
              <a:rPr lang="en-US" dirty="0" smtClean="0"/>
              <a:t>News shows significant performance improvement over strong baselines</a:t>
            </a:r>
            <a:endParaRPr lang="en-US" dirty="0"/>
          </a:p>
        </p:txBody>
      </p:sp>
      <p:sp>
        <p:nvSpPr>
          <p:cNvPr id="8" name="Footer Placeholder 4"/>
          <p:cNvSpPr>
            <a:spLocks noGrp="1"/>
          </p:cNvSpPr>
          <p:nvPr>
            <p:ph type="ftr" sz="quarter" idx="4294967295"/>
          </p:nvPr>
        </p:nvSpPr>
        <p:spPr>
          <a:xfrm>
            <a:off x="0" y="6508750"/>
            <a:ext cx="4314825" cy="349250"/>
          </a:xfrm>
          <a:prstGeom prst="rect">
            <a:avLst/>
          </a:prstGeom>
        </p:spPr>
        <p:txBody>
          <a:bodyPr/>
          <a:lstStyle/>
          <a:p>
            <a:fld id="{C4540DFD-C537-4476-8FA3-A9EB6681C853}" type="slidenum">
              <a:rPr lang="en-US"/>
              <a:pPr/>
              <a:t>24</a:t>
            </a:fld>
            <a:endParaRPr lang="en-US"/>
          </a:p>
        </p:txBody>
      </p:sp>
      <p:sp>
        <p:nvSpPr>
          <p:cNvPr id="496649" name="Rectangle 9"/>
          <p:cNvSpPr>
            <a:spLocks noChangeArrowheads="1"/>
          </p:cNvSpPr>
          <p:nvPr/>
        </p:nvSpPr>
        <p:spPr bwMode="auto">
          <a:xfrm>
            <a:off x="6386513" y="1895475"/>
            <a:ext cx="1019175" cy="3429000"/>
          </a:xfrm>
          <a:prstGeom prst="rect">
            <a:avLst/>
          </a:prstGeom>
          <a:noFill/>
          <a:ln w="38100">
            <a:solidFill>
              <a:srgbClr val="0066FF"/>
            </a:solidFill>
            <a:miter lim="800000"/>
            <a:headEnd/>
            <a:tailEnd/>
          </a:ln>
          <a:effectLst/>
        </p:spPr>
        <p:txBody>
          <a:bodyPr wrap="none" anchor="ctr"/>
          <a:lstStyle/>
          <a:p>
            <a:endParaRPr lang="en-US"/>
          </a:p>
        </p:txBody>
      </p:sp>
      <p:sp>
        <p:nvSpPr>
          <p:cNvPr id="496653" name="AutoShape 13"/>
          <p:cNvSpPr>
            <a:spLocks noChangeArrowheads="1"/>
          </p:cNvSpPr>
          <p:nvPr/>
        </p:nvSpPr>
        <p:spPr bwMode="auto">
          <a:xfrm>
            <a:off x="1735138" y="2546350"/>
            <a:ext cx="2020887" cy="573088"/>
          </a:xfrm>
          <a:prstGeom prst="upArrow">
            <a:avLst>
              <a:gd name="adj1" fmla="val 46426"/>
              <a:gd name="adj2" fmla="val 51597"/>
            </a:avLst>
          </a:prstGeom>
          <a:solidFill>
            <a:srgbClr val="0066FF"/>
          </a:solidFill>
          <a:ln w="9525">
            <a:noFill/>
            <a:miter lim="800000"/>
            <a:headEnd/>
            <a:tailEnd/>
          </a:ln>
          <a:effectLst>
            <a:outerShdw dist="107763" dir="2700000" algn="ctr" rotWithShape="0">
              <a:schemeClr val="tx1">
                <a:alpha val="50000"/>
              </a:schemeClr>
            </a:outerShdw>
          </a:effectLst>
        </p:spPr>
        <p:txBody>
          <a:bodyPr>
            <a:spAutoFit/>
          </a:bodyPr>
          <a:lstStyle/>
          <a:p>
            <a:r>
              <a:rPr lang="en-US">
                <a:latin typeface="Helvetica" pitchFamily="1" charset="0"/>
              </a:rPr>
              <a:t>+24%</a:t>
            </a:r>
          </a:p>
        </p:txBody>
      </p:sp>
      <p:sp>
        <p:nvSpPr>
          <p:cNvPr id="496656" name="Line 16"/>
          <p:cNvSpPr>
            <a:spLocks noChangeShapeType="1"/>
          </p:cNvSpPr>
          <p:nvPr/>
        </p:nvSpPr>
        <p:spPr bwMode="auto">
          <a:xfrm flipH="1">
            <a:off x="2362200" y="3173413"/>
            <a:ext cx="4019550" cy="0"/>
          </a:xfrm>
          <a:prstGeom prst="line">
            <a:avLst/>
          </a:prstGeom>
          <a:noFill/>
          <a:ln w="38100">
            <a:solidFill>
              <a:srgbClr val="CC3300"/>
            </a:solidFill>
            <a:round/>
            <a:headEnd/>
            <a:tailEn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6649"/>
                                        </p:tgtEl>
                                        <p:attrNameLst>
                                          <p:attrName>style.visibility</p:attrName>
                                        </p:attrNameLst>
                                      </p:cBhvr>
                                      <p:to>
                                        <p:strVal val="visible"/>
                                      </p:to>
                                    </p:set>
                                    <p:animEffect transition="in" filter="fade">
                                      <p:cBhvr>
                                        <p:cTn id="7" dur="1000"/>
                                        <p:tgtEl>
                                          <p:spTgt spid="4966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6656"/>
                                        </p:tgtEl>
                                        <p:attrNameLst>
                                          <p:attrName>style.visibility</p:attrName>
                                        </p:attrNameLst>
                                      </p:cBhvr>
                                      <p:to>
                                        <p:strVal val="visible"/>
                                      </p:to>
                                    </p:set>
                                    <p:animEffect transition="in" filter="wipe(left)">
                                      <p:cBhvr>
                                        <p:cTn id="12" dur="1000"/>
                                        <p:tgtEl>
                                          <p:spTgt spid="496656"/>
                                        </p:tgtEl>
                                      </p:cBhvr>
                                    </p:animEffect>
                                  </p:childTnLst>
                                </p:cTn>
                              </p:par>
                            </p:childTnLst>
                          </p:cTn>
                        </p:par>
                        <p:par>
                          <p:cTn id="13" fill="hold">
                            <p:stCondLst>
                              <p:cond delay="1000"/>
                            </p:stCondLst>
                            <p:childTnLst>
                              <p:par>
                                <p:cTn id="14" presetID="17" presetClass="entr" presetSubtype="4" fill="hold" grpId="0" nodeType="afterEffect">
                                  <p:stCondLst>
                                    <p:cond delay="0"/>
                                  </p:stCondLst>
                                  <p:childTnLst>
                                    <p:set>
                                      <p:cBhvr>
                                        <p:cTn id="15" dur="1" fill="hold">
                                          <p:stCondLst>
                                            <p:cond delay="0"/>
                                          </p:stCondLst>
                                        </p:cTn>
                                        <p:tgtEl>
                                          <p:spTgt spid="496653"/>
                                        </p:tgtEl>
                                        <p:attrNameLst>
                                          <p:attrName>style.visibility</p:attrName>
                                        </p:attrNameLst>
                                      </p:cBhvr>
                                      <p:to>
                                        <p:strVal val="visible"/>
                                      </p:to>
                                    </p:set>
                                    <p:anim calcmode="lin" valueType="num">
                                      <p:cBhvr>
                                        <p:cTn id="16" dur="500" fill="hold"/>
                                        <p:tgtEl>
                                          <p:spTgt spid="496653"/>
                                        </p:tgtEl>
                                        <p:attrNameLst>
                                          <p:attrName>ppt_x</p:attrName>
                                        </p:attrNameLst>
                                      </p:cBhvr>
                                      <p:tavLst>
                                        <p:tav tm="0">
                                          <p:val>
                                            <p:strVal val="#ppt_x"/>
                                          </p:val>
                                        </p:tav>
                                        <p:tav tm="100000">
                                          <p:val>
                                            <p:strVal val="#ppt_x"/>
                                          </p:val>
                                        </p:tav>
                                      </p:tavLst>
                                    </p:anim>
                                    <p:anim calcmode="lin" valueType="num">
                                      <p:cBhvr>
                                        <p:cTn id="17" dur="500" fill="hold"/>
                                        <p:tgtEl>
                                          <p:spTgt spid="496653"/>
                                        </p:tgtEl>
                                        <p:attrNameLst>
                                          <p:attrName>ppt_y</p:attrName>
                                        </p:attrNameLst>
                                      </p:cBhvr>
                                      <p:tavLst>
                                        <p:tav tm="0">
                                          <p:val>
                                            <p:strVal val="#ppt_y+#ppt_h/2"/>
                                          </p:val>
                                        </p:tav>
                                        <p:tav tm="100000">
                                          <p:val>
                                            <p:strVal val="#ppt_y"/>
                                          </p:val>
                                        </p:tav>
                                      </p:tavLst>
                                    </p:anim>
                                    <p:anim calcmode="lin" valueType="num">
                                      <p:cBhvr>
                                        <p:cTn id="18" dur="500" fill="hold"/>
                                        <p:tgtEl>
                                          <p:spTgt spid="496653"/>
                                        </p:tgtEl>
                                        <p:attrNameLst>
                                          <p:attrName>ppt_w</p:attrName>
                                        </p:attrNameLst>
                                      </p:cBhvr>
                                      <p:tavLst>
                                        <p:tav tm="0">
                                          <p:val>
                                            <p:strVal val="#ppt_w"/>
                                          </p:val>
                                        </p:tav>
                                        <p:tav tm="100000">
                                          <p:val>
                                            <p:strVal val="#ppt_w"/>
                                          </p:val>
                                        </p:tav>
                                      </p:tavLst>
                                    </p:anim>
                                    <p:anim calcmode="lin" valueType="num">
                                      <p:cBhvr>
                                        <p:cTn id="19" dur="500" fill="hold"/>
                                        <p:tgtEl>
                                          <p:spTgt spid="496653"/>
                                        </p:tgtEl>
                                        <p:attrNameLst>
                                          <p:attrName>ppt_h</p:attrName>
                                        </p:attrNameLst>
                                      </p:cBhvr>
                                      <p:tavLst>
                                        <p:tav tm="0">
                                          <p:val>
                                            <p:fltVal val="0"/>
                                          </p:val>
                                        </p:tav>
                                        <p:tav tm="100000">
                                          <p:val>
                                            <p:strVal val="#ppt_h"/>
                                          </p:val>
                                        </p:tav>
                                      </p:tavLst>
                                    </p:anim>
                                  </p:childTnLst>
                                </p:cTn>
                              </p:par>
                              <p:par>
                                <p:cTn id="20" presetID="10" presetClass="exit" presetSubtype="0" fill="hold" grpId="1" nodeType="withEffect">
                                  <p:stCondLst>
                                    <p:cond delay="0"/>
                                  </p:stCondLst>
                                  <p:childTnLst>
                                    <p:animEffect transition="out" filter="fade">
                                      <p:cBhvr>
                                        <p:cTn id="21" dur="500"/>
                                        <p:tgtEl>
                                          <p:spTgt spid="496656"/>
                                        </p:tgtEl>
                                      </p:cBhvr>
                                    </p:animEffect>
                                    <p:set>
                                      <p:cBhvr>
                                        <p:cTn id="22" dur="1" fill="hold">
                                          <p:stCondLst>
                                            <p:cond delay="499"/>
                                          </p:stCondLst>
                                        </p:cTn>
                                        <p:tgtEl>
                                          <p:spTgt spid="496656"/>
                                        </p:tgtEl>
                                        <p:attrNameLst>
                                          <p:attrName>style.visibility</p:attrName>
                                        </p:attrNameLst>
                                      </p:cBhvr>
                                      <p:to>
                                        <p:strVal val="hidden"/>
                                      </p:to>
                                    </p:set>
                                  </p:childTnLst>
                                </p:cTn>
                              </p:par>
                              <p:par>
                                <p:cTn id="23" presetID="9" presetClass="emph" presetSubtype="0" grpId="1" nodeType="withEffect">
                                  <p:stCondLst>
                                    <p:cond delay="0"/>
                                  </p:stCondLst>
                                  <p:childTnLst>
                                    <p:set>
                                      <p:cBhvr rctx="PPT">
                                        <p:cTn id="24" dur="indefinite"/>
                                        <p:tgtEl>
                                          <p:spTgt spid="496653"/>
                                        </p:tgtEl>
                                        <p:attrNameLst>
                                          <p:attrName>style.opacity</p:attrName>
                                        </p:attrNameLst>
                                      </p:cBhvr>
                                      <p:to>
                                        <p:strVal val="0.5"/>
                                      </p:to>
                                    </p:set>
                                    <p:animEffect filter="image" prLst="opacity: 0.5">
                                      <p:cBhvr rctx="IE">
                                        <p:cTn id="25" dur="indefinite"/>
                                        <p:tgtEl>
                                          <p:spTgt spid="496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9" grpId="0" animBg="1"/>
      <p:bldP spid="496653" grpId="0" animBg="1"/>
      <p:bldP spid="496653" grpId="1" animBg="1"/>
      <p:bldP spid="496656" grpId="0" animBg="1"/>
      <p:bldP spid="49665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842" name="Picture 10" descr="Text Box 1"/>
          <p:cNvPicPr>
            <a:picLocks noGrp="1" noChangeAspect="1" noChangeArrowheads="1"/>
          </p:cNvPicPr>
          <p:nvPr>
            <p:ph idx="1"/>
          </p:nvPr>
        </p:nvPicPr>
        <p:blipFill>
          <a:blip r:embed="rId3" cstate="print"/>
          <a:stretch>
            <a:fillRect/>
          </a:stretch>
        </p:blipFill>
        <p:spPr>
          <a:xfrm>
            <a:off x="647185" y="1566863"/>
            <a:ext cx="7849629" cy="4751387"/>
          </a:xfrm>
          <a:noFill/>
          <a:ln/>
        </p:spPr>
      </p:pic>
      <p:sp>
        <p:nvSpPr>
          <p:cNvPr id="504834" name="Rectangle 2"/>
          <p:cNvSpPr>
            <a:spLocks noGrp="1" noChangeArrowheads="1"/>
          </p:cNvSpPr>
          <p:nvPr>
            <p:ph type="title"/>
          </p:nvPr>
        </p:nvSpPr>
        <p:spPr/>
        <p:txBody>
          <a:bodyPr/>
          <a:lstStyle/>
          <a:p>
            <a:r>
              <a:rPr lang="en-US" dirty="0" smtClean="0"/>
              <a:t>Real user studies show a 50% improvement in performance</a:t>
            </a:r>
            <a:endParaRPr lang="en-US" dirty="0"/>
          </a:p>
        </p:txBody>
      </p:sp>
      <p:sp>
        <p:nvSpPr>
          <p:cNvPr id="8" name="Footer Placeholder 4"/>
          <p:cNvSpPr>
            <a:spLocks noGrp="1"/>
          </p:cNvSpPr>
          <p:nvPr>
            <p:ph type="ftr" sz="quarter" idx="4294967295"/>
          </p:nvPr>
        </p:nvSpPr>
        <p:spPr>
          <a:xfrm>
            <a:off x="0" y="6508750"/>
            <a:ext cx="4314825" cy="349250"/>
          </a:xfrm>
          <a:prstGeom prst="rect">
            <a:avLst/>
          </a:prstGeom>
        </p:spPr>
        <p:txBody>
          <a:bodyPr/>
          <a:lstStyle/>
          <a:p>
            <a:fld id="{33E77B0C-74C4-4241-83A1-B46D520B4970}" type="slidenum">
              <a:rPr lang="en-US"/>
              <a:pPr/>
              <a:t>25</a:t>
            </a:fld>
            <a:endParaRPr lang="en-US"/>
          </a:p>
        </p:txBody>
      </p:sp>
      <p:sp>
        <p:nvSpPr>
          <p:cNvPr id="504840" name="Rectangle 8"/>
          <p:cNvSpPr>
            <a:spLocks noChangeArrowheads="1"/>
          </p:cNvSpPr>
          <p:nvPr/>
        </p:nvSpPr>
        <p:spPr bwMode="auto">
          <a:xfrm>
            <a:off x="6448425" y="1765300"/>
            <a:ext cx="1019175" cy="3429000"/>
          </a:xfrm>
          <a:prstGeom prst="rect">
            <a:avLst/>
          </a:prstGeom>
          <a:noFill/>
          <a:ln w="38100">
            <a:solidFill>
              <a:srgbClr val="0066FF"/>
            </a:solidFill>
            <a:miter lim="800000"/>
            <a:headEnd/>
            <a:tailEnd/>
          </a:ln>
          <a:effectLst/>
        </p:spPr>
        <p:txBody>
          <a:bodyPr wrap="none" anchor="ctr"/>
          <a:lstStyle/>
          <a:p>
            <a:endParaRPr lang="en-US"/>
          </a:p>
        </p:txBody>
      </p:sp>
      <p:sp>
        <p:nvSpPr>
          <p:cNvPr id="504846" name="AutoShape 14"/>
          <p:cNvSpPr>
            <a:spLocks noChangeArrowheads="1"/>
          </p:cNvSpPr>
          <p:nvPr/>
        </p:nvSpPr>
        <p:spPr bwMode="auto">
          <a:xfrm>
            <a:off x="719138" y="2632075"/>
            <a:ext cx="2020887" cy="573088"/>
          </a:xfrm>
          <a:prstGeom prst="upArrow">
            <a:avLst>
              <a:gd name="adj1" fmla="val 46426"/>
              <a:gd name="adj2" fmla="val 51597"/>
            </a:avLst>
          </a:prstGeom>
          <a:solidFill>
            <a:srgbClr val="0066FF"/>
          </a:solidFill>
          <a:ln w="9525">
            <a:noFill/>
            <a:miter lim="800000"/>
            <a:headEnd/>
            <a:tailEnd/>
          </a:ln>
          <a:effectLst>
            <a:outerShdw dist="107763" dir="2700000" algn="ctr" rotWithShape="0">
              <a:schemeClr val="tx1">
                <a:alpha val="50000"/>
              </a:schemeClr>
            </a:outerShdw>
          </a:effectLst>
        </p:spPr>
        <p:txBody>
          <a:bodyPr>
            <a:spAutoFit/>
          </a:bodyPr>
          <a:lstStyle/>
          <a:p>
            <a:r>
              <a:rPr lang="en-US">
                <a:latin typeface="Helvetica" pitchFamily="1" charset="0"/>
              </a:rPr>
              <a:t>+50%</a:t>
            </a:r>
          </a:p>
        </p:txBody>
      </p:sp>
      <p:sp>
        <p:nvSpPr>
          <p:cNvPr id="504847" name="Line 15"/>
          <p:cNvSpPr>
            <a:spLocks noChangeShapeType="1"/>
          </p:cNvSpPr>
          <p:nvPr/>
        </p:nvSpPr>
        <p:spPr bwMode="auto">
          <a:xfrm flipH="1">
            <a:off x="1289050" y="3260725"/>
            <a:ext cx="5368925" cy="0"/>
          </a:xfrm>
          <a:prstGeom prst="line">
            <a:avLst/>
          </a:prstGeom>
          <a:noFill/>
          <a:ln w="38100">
            <a:solidFill>
              <a:srgbClr val="CC3300"/>
            </a:solidFill>
            <a:round/>
            <a:headEnd/>
            <a:tailEn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4840"/>
                                        </p:tgtEl>
                                        <p:attrNameLst>
                                          <p:attrName>style.visibility</p:attrName>
                                        </p:attrNameLst>
                                      </p:cBhvr>
                                      <p:to>
                                        <p:strVal val="visible"/>
                                      </p:to>
                                    </p:set>
                                    <p:animEffect transition="in" filter="fade">
                                      <p:cBhvr>
                                        <p:cTn id="7" dur="1000"/>
                                        <p:tgtEl>
                                          <p:spTgt spid="5048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4847"/>
                                        </p:tgtEl>
                                        <p:attrNameLst>
                                          <p:attrName>style.visibility</p:attrName>
                                        </p:attrNameLst>
                                      </p:cBhvr>
                                      <p:to>
                                        <p:strVal val="visible"/>
                                      </p:to>
                                    </p:set>
                                    <p:animEffect transition="in" filter="wipe(left)">
                                      <p:cBhvr>
                                        <p:cTn id="12" dur="1000"/>
                                        <p:tgtEl>
                                          <p:spTgt spid="504847"/>
                                        </p:tgtEl>
                                      </p:cBhvr>
                                    </p:animEffect>
                                  </p:childTnLst>
                                </p:cTn>
                              </p:par>
                            </p:childTnLst>
                          </p:cTn>
                        </p:par>
                        <p:par>
                          <p:cTn id="13" fill="hold">
                            <p:stCondLst>
                              <p:cond delay="1000"/>
                            </p:stCondLst>
                            <p:childTnLst>
                              <p:par>
                                <p:cTn id="14" presetID="17" presetClass="entr" presetSubtype="4" fill="hold" grpId="0" nodeType="afterEffect">
                                  <p:stCondLst>
                                    <p:cond delay="0"/>
                                  </p:stCondLst>
                                  <p:childTnLst>
                                    <p:set>
                                      <p:cBhvr>
                                        <p:cTn id="15" dur="1" fill="hold">
                                          <p:stCondLst>
                                            <p:cond delay="0"/>
                                          </p:stCondLst>
                                        </p:cTn>
                                        <p:tgtEl>
                                          <p:spTgt spid="504846"/>
                                        </p:tgtEl>
                                        <p:attrNameLst>
                                          <p:attrName>style.visibility</p:attrName>
                                        </p:attrNameLst>
                                      </p:cBhvr>
                                      <p:to>
                                        <p:strVal val="visible"/>
                                      </p:to>
                                    </p:set>
                                    <p:anim calcmode="lin" valueType="num">
                                      <p:cBhvr>
                                        <p:cTn id="16" dur="500" fill="hold"/>
                                        <p:tgtEl>
                                          <p:spTgt spid="504846"/>
                                        </p:tgtEl>
                                        <p:attrNameLst>
                                          <p:attrName>ppt_x</p:attrName>
                                        </p:attrNameLst>
                                      </p:cBhvr>
                                      <p:tavLst>
                                        <p:tav tm="0">
                                          <p:val>
                                            <p:strVal val="#ppt_x"/>
                                          </p:val>
                                        </p:tav>
                                        <p:tav tm="100000">
                                          <p:val>
                                            <p:strVal val="#ppt_x"/>
                                          </p:val>
                                        </p:tav>
                                      </p:tavLst>
                                    </p:anim>
                                    <p:anim calcmode="lin" valueType="num">
                                      <p:cBhvr>
                                        <p:cTn id="17" dur="500" fill="hold"/>
                                        <p:tgtEl>
                                          <p:spTgt spid="504846"/>
                                        </p:tgtEl>
                                        <p:attrNameLst>
                                          <p:attrName>ppt_y</p:attrName>
                                        </p:attrNameLst>
                                      </p:cBhvr>
                                      <p:tavLst>
                                        <p:tav tm="0">
                                          <p:val>
                                            <p:strVal val="#ppt_y+#ppt_h/2"/>
                                          </p:val>
                                        </p:tav>
                                        <p:tav tm="100000">
                                          <p:val>
                                            <p:strVal val="#ppt_y"/>
                                          </p:val>
                                        </p:tav>
                                      </p:tavLst>
                                    </p:anim>
                                    <p:anim calcmode="lin" valueType="num">
                                      <p:cBhvr>
                                        <p:cTn id="18" dur="500" fill="hold"/>
                                        <p:tgtEl>
                                          <p:spTgt spid="504846"/>
                                        </p:tgtEl>
                                        <p:attrNameLst>
                                          <p:attrName>ppt_w</p:attrName>
                                        </p:attrNameLst>
                                      </p:cBhvr>
                                      <p:tavLst>
                                        <p:tav tm="0">
                                          <p:val>
                                            <p:strVal val="#ppt_w"/>
                                          </p:val>
                                        </p:tav>
                                        <p:tav tm="100000">
                                          <p:val>
                                            <p:strVal val="#ppt_w"/>
                                          </p:val>
                                        </p:tav>
                                      </p:tavLst>
                                    </p:anim>
                                    <p:anim calcmode="lin" valueType="num">
                                      <p:cBhvr>
                                        <p:cTn id="19" dur="500" fill="hold"/>
                                        <p:tgtEl>
                                          <p:spTgt spid="504846"/>
                                        </p:tgtEl>
                                        <p:attrNameLst>
                                          <p:attrName>ppt_h</p:attrName>
                                        </p:attrNameLst>
                                      </p:cBhvr>
                                      <p:tavLst>
                                        <p:tav tm="0">
                                          <p:val>
                                            <p:fltVal val="0"/>
                                          </p:val>
                                        </p:tav>
                                        <p:tav tm="100000">
                                          <p:val>
                                            <p:strVal val="#ppt_h"/>
                                          </p:val>
                                        </p:tav>
                                      </p:tavLst>
                                    </p:anim>
                                  </p:childTnLst>
                                </p:cTn>
                              </p:par>
                              <p:par>
                                <p:cTn id="20" presetID="10" presetClass="exit" presetSubtype="0" fill="hold" grpId="1" nodeType="withEffect">
                                  <p:stCondLst>
                                    <p:cond delay="0"/>
                                  </p:stCondLst>
                                  <p:childTnLst>
                                    <p:animEffect transition="out" filter="fade">
                                      <p:cBhvr>
                                        <p:cTn id="21" dur="500"/>
                                        <p:tgtEl>
                                          <p:spTgt spid="504847"/>
                                        </p:tgtEl>
                                      </p:cBhvr>
                                    </p:animEffect>
                                    <p:set>
                                      <p:cBhvr>
                                        <p:cTn id="22" dur="1" fill="hold">
                                          <p:stCondLst>
                                            <p:cond delay="499"/>
                                          </p:stCondLst>
                                        </p:cTn>
                                        <p:tgtEl>
                                          <p:spTgt spid="504847"/>
                                        </p:tgtEl>
                                        <p:attrNameLst>
                                          <p:attrName>style.visibility</p:attrName>
                                        </p:attrNameLst>
                                      </p:cBhvr>
                                      <p:to>
                                        <p:strVal val="hidden"/>
                                      </p:to>
                                    </p:set>
                                  </p:childTnLst>
                                </p:cTn>
                              </p:par>
                              <p:par>
                                <p:cTn id="23" presetID="9" presetClass="emph" presetSubtype="0" grpId="1" nodeType="withEffect">
                                  <p:stCondLst>
                                    <p:cond delay="0"/>
                                  </p:stCondLst>
                                  <p:childTnLst>
                                    <p:set>
                                      <p:cBhvr rctx="PPT">
                                        <p:cTn id="24" dur="indefinite"/>
                                        <p:tgtEl>
                                          <p:spTgt spid="504846"/>
                                        </p:tgtEl>
                                        <p:attrNameLst>
                                          <p:attrName>style.opacity</p:attrName>
                                        </p:attrNameLst>
                                      </p:cBhvr>
                                      <p:to>
                                        <p:strVal val="0.5"/>
                                      </p:to>
                                    </p:set>
                                    <p:animEffect filter="image" prLst="opacity: 0.5">
                                      <p:cBhvr rctx="IE">
                                        <p:cTn id="25" dur="indefinite"/>
                                        <p:tgtEl>
                                          <p:spTgt spid="504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40" grpId="0" animBg="1"/>
      <p:bldP spid="504846" grpId="0" animBg="1"/>
      <p:bldP spid="504846" grpId="1" animBg="1"/>
      <p:bldP spid="504847" grpId="0" animBg="1"/>
      <p:bldP spid="50484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6262" indent="-457200">
              <a:buFont typeface="+mj-lt"/>
              <a:buAutoNum type="arabicPeriod"/>
            </a:pPr>
            <a:r>
              <a:rPr lang="en-US" dirty="0" smtClean="0"/>
              <a:t>Automatic Facet</a:t>
            </a:r>
            <a:r>
              <a:rPr lang="en-US" baseline="0" dirty="0" smtClean="0"/>
              <a:t> generation</a:t>
            </a:r>
          </a:p>
          <a:p>
            <a:pPr lvl="1"/>
            <a:r>
              <a:rPr lang="en-US" dirty="0" smtClean="0"/>
              <a:t>Concept Hierarchy generation</a:t>
            </a:r>
          </a:p>
          <a:p>
            <a:pPr marL="576262" lvl="0" indent="-457200">
              <a:buFont typeface="+mj-lt"/>
              <a:buAutoNum type="arabicPeriod"/>
            </a:pPr>
            <a:r>
              <a:rPr lang="en-US" dirty="0" smtClean="0"/>
              <a:t>Automatic result organization</a:t>
            </a:r>
          </a:p>
          <a:p>
            <a:pPr lvl="1"/>
            <a:r>
              <a:rPr lang="en-US" dirty="0" err="1" smtClean="0"/>
              <a:t>ClusteringWiki</a:t>
            </a:r>
            <a:endParaRPr lang="en-US" dirty="0" smtClean="0"/>
          </a:p>
          <a:p>
            <a:pPr marL="576262" lvl="0" indent="-457200">
              <a:buFont typeface="+mj-lt"/>
              <a:buAutoNum type="arabicPeriod"/>
            </a:pPr>
            <a:r>
              <a:rPr lang="en-US" dirty="0" smtClean="0"/>
              <a:t>Assistance in generating targeted queries</a:t>
            </a:r>
          </a:p>
          <a:p>
            <a:pPr lvl="1"/>
            <a:r>
              <a:rPr lang="en-US" dirty="0" smtClean="0"/>
              <a:t>Topic feedback</a:t>
            </a:r>
          </a:p>
          <a:p>
            <a:pPr marL="576262" lvl="0" indent="-457200">
              <a:buFont typeface="+mj-lt"/>
              <a:buAutoNum type="arabicPeriod"/>
            </a:pPr>
            <a:r>
              <a:rPr lang="en-US" dirty="0" smtClean="0"/>
              <a:t>Ranking of results relative to specific tasks</a:t>
            </a:r>
          </a:p>
          <a:p>
            <a:pPr lvl="1"/>
            <a:r>
              <a:rPr lang="en-US" dirty="0" err="1" smtClean="0"/>
              <a:t>iScore</a:t>
            </a:r>
            <a:endParaRPr lang="en-US" dirty="0" smtClean="0"/>
          </a:p>
          <a:p>
            <a:pPr lvl="0">
              <a:buNone/>
            </a:pPr>
            <a:r>
              <a:rPr lang="en-US" b="1" dirty="0" smtClean="0"/>
              <a:t>We have a pipeline to move our technology into production</a:t>
            </a:r>
          </a:p>
          <a:p>
            <a:pPr lvl="1"/>
            <a:r>
              <a:rPr lang="en-US" b="1" dirty="0" smtClean="0"/>
              <a:t>Trinidad</a:t>
            </a:r>
          </a:p>
        </p:txBody>
      </p:sp>
      <p:sp>
        <p:nvSpPr>
          <p:cNvPr id="3" name="Title 2"/>
          <p:cNvSpPr>
            <a:spLocks noGrp="1"/>
          </p:cNvSpPr>
          <p:nvPr>
            <p:ph type="title"/>
          </p:nvPr>
        </p:nvSpPr>
        <p:spPr/>
        <p:txBody>
          <a:bodyPr/>
          <a:lstStyle/>
          <a:p>
            <a:r>
              <a:rPr lang="en-US" dirty="0" smtClean="0"/>
              <a:t>Our research addresses four fundamental search challenges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Problem: archive, index, and serve O(1B) records</a:t>
            </a:r>
          </a:p>
          <a:p>
            <a:pPr lvl="1"/>
            <a:r>
              <a:rPr lang="en-US" dirty="0" smtClean="0"/>
              <a:t>Daily stream of new messages / news articles</a:t>
            </a:r>
          </a:p>
          <a:p>
            <a:pPr lvl="1"/>
            <a:r>
              <a:rPr lang="en-US" dirty="0" smtClean="0"/>
              <a:t>Random data dumps</a:t>
            </a:r>
          </a:p>
          <a:p>
            <a:r>
              <a:rPr lang="en-US" dirty="0" smtClean="0"/>
              <a:t>Requires supporting</a:t>
            </a:r>
          </a:p>
          <a:p>
            <a:pPr lvl="1"/>
            <a:r>
              <a:rPr lang="en-US" i="1" dirty="0" smtClean="0"/>
              <a:t>ad hoc </a:t>
            </a:r>
            <a:r>
              <a:rPr lang="en-US" dirty="0" smtClean="0"/>
              <a:t>and recurring queries</a:t>
            </a:r>
          </a:p>
          <a:p>
            <a:pPr lvl="1"/>
            <a:r>
              <a:rPr lang="en-US" dirty="0" smtClean="0"/>
              <a:t>Process models</a:t>
            </a:r>
          </a:p>
          <a:p>
            <a:r>
              <a:rPr lang="en-US" dirty="0" smtClean="0"/>
              <a:t>Solution: </a:t>
            </a:r>
          </a:p>
          <a:p>
            <a:pPr lvl="1"/>
            <a:r>
              <a:rPr lang="en-US" dirty="0" smtClean="0"/>
              <a:t>Web standards</a:t>
            </a:r>
          </a:p>
          <a:p>
            <a:pPr lvl="1"/>
            <a:r>
              <a:rPr lang="en-US" dirty="0" smtClean="0"/>
              <a:t>open source software </a:t>
            </a:r>
          </a:p>
          <a:p>
            <a:pPr lvl="1"/>
            <a:r>
              <a:rPr lang="en-US" dirty="0" smtClean="0"/>
              <a:t>Custom GUI’s tailored to specific user needs</a:t>
            </a:r>
          </a:p>
          <a:p>
            <a:pPr lvl="1"/>
            <a:r>
              <a:rPr lang="en-US" dirty="0" smtClean="0"/>
              <a:t>LLNL research</a:t>
            </a:r>
          </a:p>
          <a:p>
            <a:pPr lvl="1">
              <a:buNone/>
            </a:pPr>
            <a:endParaRPr lang="en-US" dirty="0" smtClean="0"/>
          </a:p>
          <a:p>
            <a:pPr lvl="2"/>
            <a:endParaRPr lang="en-US" dirty="0"/>
          </a:p>
        </p:txBody>
      </p:sp>
      <p:sp>
        <p:nvSpPr>
          <p:cNvPr id="2" name="Title 1"/>
          <p:cNvSpPr>
            <a:spLocks noGrp="1"/>
          </p:cNvSpPr>
          <p:nvPr>
            <p:ph type="title"/>
          </p:nvPr>
        </p:nvSpPr>
        <p:spPr/>
        <p:txBody>
          <a:bodyPr/>
          <a:lstStyle/>
          <a:p>
            <a:r>
              <a:rPr lang="en-US" dirty="0" err="1" smtClean="0"/>
              <a:t>Hadoop</a:t>
            </a:r>
            <a:r>
              <a:rPr lang="en-US" dirty="0" smtClean="0"/>
              <a:t> provides a research platform for large scale data intensive computing with commodity hardware</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PS_SW_Architecture.jpg"/>
          <p:cNvPicPr>
            <a:picLocks noGrp="1" noChangeAspect="1"/>
          </p:cNvPicPr>
          <p:nvPr>
            <p:ph idx="1"/>
          </p:nvPr>
        </p:nvPicPr>
        <p:blipFill>
          <a:blip r:embed="rId2" cstate="print"/>
          <a:stretch>
            <a:fillRect/>
          </a:stretch>
        </p:blipFill>
        <p:spPr>
          <a:xfrm>
            <a:off x="0" y="984204"/>
            <a:ext cx="9143999" cy="5916705"/>
          </a:xfrm>
        </p:spPr>
      </p:pic>
      <p:sp>
        <p:nvSpPr>
          <p:cNvPr id="2" name="Title 1"/>
          <p:cNvSpPr>
            <a:spLocks noGrp="1"/>
          </p:cNvSpPr>
          <p:nvPr>
            <p:ph type="title"/>
          </p:nvPr>
        </p:nvSpPr>
        <p:spPr/>
        <p:txBody>
          <a:bodyPr/>
          <a:lstStyle/>
          <a:p>
            <a:r>
              <a:rPr lang="en-US" dirty="0" smtClean="0"/>
              <a:t>Trinidad software architecture integrates structured domain knowledge with unstructured document sources</a:t>
            </a:r>
            <a:endParaRPr lang="en-US" dirty="0"/>
          </a:p>
        </p:txBody>
      </p:sp>
      <p:sp>
        <p:nvSpPr>
          <p:cNvPr id="5" name="Oval 4"/>
          <p:cNvSpPr/>
          <p:nvPr/>
        </p:nvSpPr>
        <p:spPr bwMode="auto">
          <a:xfrm>
            <a:off x="4343400" y="4724400"/>
            <a:ext cx="1371600" cy="990600"/>
          </a:xfrm>
          <a:prstGeom prst="ellipse">
            <a:avLst/>
          </a:prstGeom>
          <a:noFill/>
          <a:ln w="22225">
            <a:solidFill>
              <a:srgbClr val="FF0000"/>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6" name="Oval 5"/>
          <p:cNvSpPr/>
          <p:nvPr/>
        </p:nvSpPr>
        <p:spPr bwMode="auto">
          <a:xfrm>
            <a:off x="2895600" y="4800600"/>
            <a:ext cx="609600" cy="609600"/>
          </a:xfrm>
          <a:prstGeom prst="ellipse">
            <a:avLst/>
          </a:prstGeom>
          <a:noFill/>
          <a:ln w="22225">
            <a:solidFill>
              <a:srgbClr val="FF0000"/>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7" name="TextBox 6"/>
          <p:cNvSpPr txBox="1"/>
          <p:nvPr/>
        </p:nvSpPr>
        <p:spPr>
          <a:xfrm>
            <a:off x="2895600" y="6488668"/>
            <a:ext cx="2460930" cy="369332"/>
          </a:xfrm>
          <a:prstGeom prst="rect">
            <a:avLst/>
          </a:prstGeom>
          <a:noFill/>
        </p:spPr>
        <p:txBody>
          <a:bodyPr wrap="none" rtlCol="0">
            <a:spAutoFit/>
          </a:bodyPr>
          <a:lstStyle/>
          <a:p>
            <a:r>
              <a:rPr lang="en-US" dirty="0" smtClean="0">
                <a:solidFill>
                  <a:srgbClr val="FF0000"/>
                </a:solidFill>
              </a:rPr>
              <a:t>Research Contributions</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0"/>
            <a:ext cx="4495800" cy="4751357"/>
          </a:xfrm>
        </p:spPr>
        <p:txBody>
          <a:bodyPr>
            <a:normAutofit lnSpcReduction="10000"/>
          </a:bodyPr>
          <a:lstStyle/>
          <a:p>
            <a:r>
              <a:rPr lang="en-US" dirty="0" smtClean="0"/>
              <a:t>Keyword tagging</a:t>
            </a:r>
          </a:p>
          <a:p>
            <a:pPr lvl="1"/>
            <a:r>
              <a:rPr lang="en-US" dirty="0" smtClean="0"/>
              <a:t>Large dictionaries</a:t>
            </a:r>
            <a:r>
              <a:rPr lang="en-US" baseline="0" dirty="0" smtClean="0"/>
              <a:t> (100K terms)</a:t>
            </a:r>
          </a:p>
          <a:p>
            <a:pPr lvl="1"/>
            <a:r>
              <a:rPr lang="en-US" baseline="0" dirty="0" smtClean="0"/>
              <a:t>Finite state machine to store dictionary</a:t>
            </a:r>
          </a:p>
          <a:p>
            <a:endParaRPr lang="en-US" baseline="0" dirty="0" smtClean="0"/>
          </a:p>
          <a:p>
            <a:r>
              <a:rPr lang="en-US" baseline="0" dirty="0" smtClean="0"/>
              <a:t>Named Entity Recognition</a:t>
            </a:r>
          </a:p>
          <a:p>
            <a:pPr marL="628650" lvl="3" indent="-280988">
              <a:spcBef>
                <a:spcPts val="600"/>
              </a:spcBef>
              <a:buClr>
                <a:srgbClr val="0D5097"/>
              </a:buClr>
              <a:buFont typeface="Wingdings" charset="2"/>
              <a:buChar char="§"/>
            </a:pPr>
            <a:r>
              <a:rPr lang="en-US" dirty="0" smtClean="0"/>
              <a:t>[People, Organizations, Location]</a:t>
            </a:r>
            <a:endParaRPr lang="en-US" baseline="0" dirty="0" smtClean="0"/>
          </a:p>
          <a:p>
            <a:pPr lvl="1"/>
            <a:r>
              <a:rPr lang="en-US" baseline="0" dirty="0" smtClean="0"/>
              <a:t>Stanford NER</a:t>
            </a:r>
          </a:p>
          <a:p>
            <a:pPr lvl="2"/>
            <a:r>
              <a:rPr lang="en-US" baseline="0" dirty="0" smtClean="0"/>
              <a:t>CRF model </a:t>
            </a:r>
          </a:p>
          <a:p>
            <a:pPr lvl="1"/>
            <a:r>
              <a:rPr lang="en-US" dirty="0" smtClean="0"/>
              <a:t>UIUC NER</a:t>
            </a:r>
          </a:p>
          <a:p>
            <a:pPr lvl="2"/>
            <a:r>
              <a:rPr lang="en-US" baseline="0" dirty="0" smtClean="0"/>
              <a:t>Trained model incorporating </a:t>
            </a:r>
            <a:r>
              <a:rPr lang="en-US" baseline="0" dirty="0" err="1" smtClean="0"/>
              <a:t>wikipedia</a:t>
            </a:r>
            <a:r>
              <a:rPr lang="en-US" baseline="0" dirty="0" smtClean="0"/>
              <a:t> dictionaries</a:t>
            </a:r>
          </a:p>
          <a:p>
            <a:endParaRPr lang="en-US" baseline="0" dirty="0" smtClean="0"/>
          </a:p>
        </p:txBody>
      </p:sp>
      <p:sp>
        <p:nvSpPr>
          <p:cNvPr id="2" name="Title 1"/>
          <p:cNvSpPr>
            <a:spLocks noGrp="1"/>
          </p:cNvSpPr>
          <p:nvPr>
            <p:ph type="title"/>
          </p:nvPr>
        </p:nvSpPr>
        <p:spPr/>
        <p:txBody>
          <a:bodyPr/>
          <a:lstStyle/>
          <a:p>
            <a:r>
              <a:rPr lang="en-US" dirty="0" smtClean="0"/>
              <a:t>Keyword tagging &amp; Entity extraction are core components of the Trinidad document management system</a:t>
            </a:r>
            <a:endParaRPr lang="en-US" dirty="0"/>
          </a:p>
        </p:txBody>
      </p:sp>
      <p:sp>
        <p:nvSpPr>
          <p:cNvPr id="4" name="Content Placeholder 2"/>
          <p:cNvSpPr txBox="1">
            <a:spLocks/>
          </p:cNvSpPr>
          <p:nvPr/>
        </p:nvSpPr>
        <p:spPr>
          <a:xfrm>
            <a:off x="4495800" y="1447800"/>
            <a:ext cx="4648200" cy="4751357"/>
          </a:xfrm>
          <a:prstGeom prst="rect">
            <a:avLst/>
          </a:prstGeom>
        </p:spPr>
        <p:txBody>
          <a:bodyPr vert="horz" lIns="54864" tIns="91440" rtlCol="0">
            <a:normAutofit fontScale="92500" lnSpcReduction="20000"/>
          </a:bodyPr>
          <a:lstStyle/>
          <a:p>
            <a:pPr marL="400050" marR="0" lvl="0" indent="-280988" algn="l" defTabSz="914400" rtl="0" eaLnBrk="1" fontAlgn="auto" latinLnBrk="0" hangingPunct="1">
              <a:lnSpc>
                <a:spcPct val="100000"/>
              </a:lnSpc>
              <a:spcBef>
                <a:spcPts val="600"/>
              </a:spcBef>
              <a:spcAft>
                <a:spcPts val="600"/>
              </a:spcAft>
              <a:buClr>
                <a:srgbClr val="0D5097"/>
              </a:buClr>
              <a:buSzPct val="90000"/>
              <a:buFont typeface="Wingdings"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21M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Pubmed</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entries + 1M news articles</a:t>
            </a:r>
          </a:p>
          <a:p>
            <a:pPr marL="685800" marR="0" lvl="1" indent="-273050" algn="l" defTabSz="914400" rtl="0" eaLnBrk="1" fontAlgn="auto" latinLnBrk="0" hangingPunct="1">
              <a:lnSpc>
                <a:spcPct val="100000"/>
              </a:lnSpc>
              <a:spcBef>
                <a:spcPts val="0"/>
              </a:spcBef>
              <a:spcAft>
                <a:spcPts val="600"/>
              </a:spcAft>
              <a:buClrTx/>
              <a:buSzPct val="90000"/>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11M </a:t>
            </a: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Pubmed</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abstracts</a:t>
            </a:r>
          </a:p>
          <a:p>
            <a:pPr marL="400050" marR="0" lvl="0" indent="-280988" algn="l" defTabSz="914400" rtl="0" eaLnBrk="1" fontAlgn="auto" latinLnBrk="0" hangingPunct="1">
              <a:lnSpc>
                <a:spcPct val="100000"/>
              </a:lnSpc>
              <a:spcBef>
                <a:spcPts val="600"/>
              </a:spcBef>
              <a:spcAft>
                <a:spcPts val="600"/>
              </a:spcAft>
              <a:buClr>
                <a:srgbClr val="0D5097"/>
              </a:buClr>
              <a:buSzPct val="90000"/>
              <a:buFont typeface="Wingdings"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55K dictionary key phrases</a:t>
            </a:r>
          </a:p>
          <a:p>
            <a:pPr marL="400050" marR="0" lvl="0" indent="-280988" algn="l" defTabSz="914400" rtl="0" eaLnBrk="1" fontAlgn="auto" latinLnBrk="0" hangingPunct="1">
              <a:lnSpc>
                <a:spcPct val="100000"/>
              </a:lnSpc>
              <a:spcBef>
                <a:spcPts val="600"/>
              </a:spcBef>
              <a:spcAft>
                <a:spcPts val="600"/>
              </a:spcAft>
              <a:buClr>
                <a:srgbClr val="0D5097"/>
              </a:buClr>
              <a:buSzPct val="90000"/>
              <a:buFont typeface="Wingdings"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cluster 6  x [16 core, 96 GB RAM, 6 TB disk]</a:t>
            </a:r>
          </a:p>
          <a:p>
            <a:pPr marL="400050" marR="0" lvl="0" indent="-280988" algn="l" defTabSz="914400" rtl="0" eaLnBrk="1" fontAlgn="auto" latinLnBrk="0" hangingPunct="1">
              <a:lnSpc>
                <a:spcPct val="100000"/>
              </a:lnSpc>
              <a:spcBef>
                <a:spcPts val="600"/>
              </a:spcBef>
              <a:spcAft>
                <a:spcPts val="600"/>
              </a:spcAft>
              <a:buClr>
                <a:srgbClr val="0D5097"/>
              </a:buClr>
              <a:buSzPct val="90000"/>
              <a:buFont typeface="Wingdings" charset="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400050" marR="0" lvl="0" indent="-280988" algn="l" defTabSz="914400" rtl="0" eaLnBrk="1" fontAlgn="auto" latinLnBrk="0" hangingPunct="1">
              <a:lnSpc>
                <a:spcPct val="100000"/>
              </a:lnSpc>
              <a:spcBef>
                <a:spcPts val="600"/>
              </a:spcBef>
              <a:spcAft>
                <a:spcPts val="600"/>
              </a:spcAft>
              <a:buClr>
                <a:srgbClr val="0D5097"/>
              </a:buClr>
              <a:buSzPct val="90000"/>
              <a:buFont typeface="Wingdings"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Keyword Tagging</a:t>
            </a:r>
          </a:p>
          <a:p>
            <a:pPr marL="685800" marR="0" lvl="1" indent="-273050" algn="l" defTabSz="914400" rtl="0" eaLnBrk="1" fontAlgn="auto" latinLnBrk="0" hangingPunct="1">
              <a:lnSpc>
                <a:spcPct val="100000"/>
              </a:lnSpc>
              <a:spcBef>
                <a:spcPts val="0"/>
              </a:spcBef>
              <a:spcAft>
                <a:spcPts val="600"/>
              </a:spcAft>
              <a:buClrTx/>
              <a:buSzPct val="90000"/>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8 minutes, 34 seconds</a:t>
            </a:r>
          </a:p>
          <a:p>
            <a:pPr marL="685800" marR="0" lvl="1" indent="-273050" algn="l" defTabSz="914400" rtl="0" eaLnBrk="1" fontAlgn="auto" latinLnBrk="0" hangingPunct="1">
              <a:lnSpc>
                <a:spcPct val="100000"/>
              </a:lnSpc>
              <a:spcBef>
                <a:spcPts val="0"/>
              </a:spcBef>
              <a:spcAft>
                <a:spcPts val="600"/>
              </a:spcAft>
              <a:buClrTx/>
              <a:buSzPct val="90000"/>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5.7M annotations</a:t>
            </a:r>
          </a:p>
          <a:p>
            <a:pPr marL="400050" marR="0" lvl="0" indent="-280988" algn="l" defTabSz="914400" rtl="0" eaLnBrk="1" fontAlgn="auto" latinLnBrk="0" hangingPunct="1">
              <a:lnSpc>
                <a:spcPct val="100000"/>
              </a:lnSpc>
              <a:spcBef>
                <a:spcPts val="600"/>
              </a:spcBef>
              <a:spcAft>
                <a:spcPts val="600"/>
              </a:spcAft>
              <a:buClr>
                <a:srgbClr val="0D5097"/>
              </a:buClr>
              <a:buSzPct val="90000"/>
              <a:buFont typeface="Wingdings"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Named Entity Annotation</a:t>
            </a:r>
          </a:p>
          <a:p>
            <a:pPr marL="685800" marR="0" lvl="1" indent="-273050" algn="l" defTabSz="914400" rtl="0" eaLnBrk="1" fontAlgn="auto" latinLnBrk="0" hangingPunct="1">
              <a:lnSpc>
                <a:spcPct val="100000"/>
              </a:lnSpc>
              <a:spcBef>
                <a:spcPts val="0"/>
              </a:spcBef>
              <a:spcAft>
                <a:spcPts val="600"/>
              </a:spcAft>
              <a:buClrTx/>
              <a:buSzPct val="90000"/>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1 hr 58 minutes</a:t>
            </a:r>
          </a:p>
          <a:p>
            <a:pPr marL="685800" marR="0" lvl="1" indent="-273050" algn="l" defTabSz="914400" rtl="0" eaLnBrk="1" fontAlgn="auto" latinLnBrk="0" hangingPunct="1">
              <a:lnSpc>
                <a:spcPct val="100000"/>
              </a:lnSpc>
              <a:spcBef>
                <a:spcPts val="0"/>
              </a:spcBef>
              <a:spcAft>
                <a:spcPts val="600"/>
              </a:spcAft>
              <a:buClrTx/>
              <a:buSzPct val="90000"/>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9M annotations</a:t>
            </a:r>
          </a:p>
          <a:p>
            <a:pPr marL="685800" marR="0" lvl="1" indent="-273050" algn="l" defTabSz="914400" rtl="0" eaLnBrk="1" fontAlgn="auto" latinLnBrk="0" hangingPunct="1">
              <a:lnSpc>
                <a:spcPct val="100000"/>
              </a:lnSpc>
              <a:spcBef>
                <a:spcPts val="0"/>
              </a:spcBef>
              <a:spcAft>
                <a:spcPts val="600"/>
              </a:spcAft>
              <a:buClrTx/>
              <a:buSzPct val="90000"/>
              <a:buFont typeface="Arial"/>
              <a:buChar char="•"/>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400050" marR="0" lvl="0" indent="-280988" algn="l" defTabSz="914400" rtl="0" eaLnBrk="1" fontAlgn="auto" latinLnBrk="0" hangingPunct="1">
              <a:lnSpc>
                <a:spcPct val="100000"/>
              </a:lnSpc>
              <a:spcBef>
                <a:spcPts val="600"/>
              </a:spcBef>
              <a:spcAft>
                <a:spcPts val="600"/>
              </a:spcAft>
              <a:buClr>
                <a:srgbClr val="0D5097"/>
              </a:buClr>
              <a:buSzPct val="90000"/>
              <a:buFont typeface="Wingdings" charset="2"/>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sz="2000" dirty="0"/>
              <a:t>Faceted search is a foundational component for ad hoc document analysis</a:t>
            </a:r>
          </a:p>
        </p:txBody>
      </p:sp>
      <p:pic>
        <p:nvPicPr>
          <p:cNvPr id="131075" name="Picture 3"/>
          <p:cNvPicPr>
            <a:picLocks noChangeAspect="1" noChangeArrowheads="1"/>
          </p:cNvPicPr>
          <p:nvPr/>
        </p:nvPicPr>
        <p:blipFill>
          <a:blip r:embed="rId2" cstate="print"/>
          <a:srcRect t="22565" r="44501" b="26837"/>
          <a:stretch>
            <a:fillRect/>
          </a:stretch>
        </p:blipFill>
        <p:spPr bwMode="auto">
          <a:xfrm>
            <a:off x="381000" y="1143000"/>
            <a:ext cx="8458200" cy="5638800"/>
          </a:xfrm>
          <a:prstGeom prst="rect">
            <a:avLst/>
          </a:prstGeom>
          <a:noFill/>
          <a:ln w="9525">
            <a:solidFill>
              <a:schemeClr val="tx1"/>
            </a:solidFill>
            <a:miter lim="800000"/>
            <a:headEnd/>
            <a:tailEnd/>
          </a:ln>
          <a:effectLst/>
        </p:spPr>
      </p:pic>
      <p:sp>
        <p:nvSpPr>
          <p:cNvPr id="131076" name="Rectangle 4"/>
          <p:cNvSpPr>
            <a:spLocks noChangeArrowheads="1"/>
          </p:cNvSpPr>
          <p:nvPr/>
        </p:nvSpPr>
        <p:spPr bwMode="auto">
          <a:xfrm>
            <a:off x="381000" y="1219200"/>
            <a:ext cx="1981200" cy="5638800"/>
          </a:xfrm>
          <a:prstGeom prst="rect">
            <a:avLst/>
          </a:prstGeom>
          <a:noFill/>
          <a:ln w="28575">
            <a:solidFill>
              <a:srgbClr val="FF3300"/>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Creating 6 Solr index shards on 500M records (~2K/ record): </a:t>
            </a:r>
          </a:p>
          <a:p>
            <a:pPr lvl="1"/>
            <a:r>
              <a:rPr lang="en-US" dirty="0" smtClean="0"/>
              <a:t>Approximately 2 hrs</a:t>
            </a:r>
          </a:p>
          <a:p>
            <a:pPr lvl="2"/>
            <a:r>
              <a:rPr lang="en-US" dirty="0" smtClean="0"/>
              <a:t>Map jobs publishing to 6 existing shards</a:t>
            </a:r>
          </a:p>
          <a:p>
            <a:r>
              <a:rPr lang="en-US" dirty="0" smtClean="0"/>
              <a:t>Current ingest rate of mail messages with naïve pipeline:</a:t>
            </a:r>
          </a:p>
          <a:p>
            <a:pPr lvl="1"/>
            <a:r>
              <a:rPr lang="en-US" dirty="0" smtClean="0"/>
              <a:t>~200 messages / update</a:t>
            </a:r>
          </a:p>
          <a:p>
            <a:pPr lvl="2"/>
            <a:r>
              <a:rPr lang="en-US" dirty="0" smtClean="0"/>
              <a:t>~7 minutes for UIUC NER tagger</a:t>
            </a:r>
          </a:p>
          <a:p>
            <a:pPr lvl="2"/>
            <a:r>
              <a:rPr lang="en-US" dirty="0" smtClean="0"/>
              <a:t>~1 minute for Stanford NER tagger</a:t>
            </a:r>
          </a:p>
          <a:p>
            <a:pPr lvl="2"/>
            <a:r>
              <a:rPr lang="en-US" dirty="0" smtClean="0"/>
              <a:t>~30 seconds for keyword list</a:t>
            </a:r>
          </a:p>
          <a:p>
            <a:pPr lvl="2"/>
            <a:r>
              <a:rPr lang="en-US" dirty="0" smtClean="0"/>
              <a:t>~30 seconds to publish &amp; update index</a:t>
            </a:r>
          </a:p>
          <a:p>
            <a:pPr lvl="3"/>
            <a:r>
              <a:rPr lang="en-US" dirty="0" smtClean="0"/>
              <a:t>1M messages in index</a:t>
            </a:r>
          </a:p>
          <a:p>
            <a:pPr lvl="1"/>
            <a:endParaRPr lang="en-US" dirty="0"/>
          </a:p>
        </p:txBody>
      </p:sp>
      <p:sp>
        <p:nvSpPr>
          <p:cNvPr id="2" name="Title 1"/>
          <p:cNvSpPr>
            <a:spLocks noGrp="1"/>
          </p:cNvSpPr>
          <p:nvPr>
            <p:ph type="title"/>
          </p:nvPr>
        </p:nvSpPr>
        <p:spPr/>
        <p:txBody>
          <a:bodyPr/>
          <a:lstStyle/>
          <a:p>
            <a:r>
              <a:rPr lang="en-US" dirty="0" smtClean="0"/>
              <a:t>Fast data indexing allows us to constantly tune indexes to analyst tasks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685800"/>
            <a:ext cx="15049500" cy="6172200"/>
            <a:chOff x="0" y="685800"/>
            <a:chExt cx="15049500" cy="6172200"/>
          </a:xfrm>
        </p:grpSpPr>
        <p:grpSp>
          <p:nvGrpSpPr>
            <p:cNvPr id="6" name="Group 5"/>
            <p:cNvGrpSpPr/>
            <p:nvPr/>
          </p:nvGrpSpPr>
          <p:grpSpPr>
            <a:xfrm>
              <a:off x="0" y="685800"/>
              <a:ext cx="15049500" cy="6172200"/>
              <a:chOff x="0" y="685800"/>
              <a:chExt cx="15049500" cy="6172200"/>
            </a:xfrm>
          </p:grpSpPr>
          <p:pic>
            <p:nvPicPr>
              <p:cNvPr id="1026" name="Picture 2"/>
              <p:cNvPicPr>
                <a:picLocks noChangeAspect="1" noChangeArrowheads="1"/>
              </p:cNvPicPr>
              <p:nvPr/>
            </p:nvPicPr>
            <p:blipFill>
              <a:blip r:embed="rId2" cstate="print"/>
              <a:srcRect l="504" t="22603" b="21918"/>
              <a:stretch>
                <a:fillRect/>
              </a:stretch>
            </p:blipFill>
            <p:spPr bwMode="auto">
              <a:xfrm>
                <a:off x="0" y="685800"/>
                <a:ext cx="15049500" cy="6172200"/>
              </a:xfrm>
              <a:prstGeom prst="rect">
                <a:avLst/>
              </a:prstGeom>
              <a:noFill/>
              <a:ln w="9525">
                <a:noFill/>
                <a:miter lim="800000"/>
                <a:headEnd/>
                <a:tailEnd/>
              </a:ln>
            </p:spPr>
          </p:pic>
          <p:sp>
            <p:nvSpPr>
              <p:cNvPr id="5" name="Rectangle 4"/>
              <p:cNvSpPr/>
              <p:nvPr/>
            </p:nvSpPr>
            <p:spPr bwMode="auto">
              <a:xfrm>
                <a:off x="5791200" y="1295400"/>
                <a:ext cx="2209800" cy="381000"/>
              </a:xfrm>
              <a:prstGeom prst="rect">
                <a:avLst/>
              </a:prstGeom>
              <a:solidFill>
                <a:schemeClr val="bg1"/>
              </a:solidFill>
              <a:ln w="9525">
                <a:solidFill>
                  <a:schemeClr val="bg1"/>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grpSp>
        <p:sp>
          <p:nvSpPr>
            <p:cNvPr id="7" name="Rectangle 6"/>
            <p:cNvSpPr/>
            <p:nvPr/>
          </p:nvSpPr>
          <p:spPr bwMode="auto">
            <a:xfrm>
              <a:off x="5791200" y="1981200"/>
              <a:ext cx="1981200" cy="381000"/>
            </a:xfrm>
            <a:prstGeom prst="rect">
              <a:avLst/>
            </a:prstGeom>
            <a:solidFill>
              <a:schemeClr val="bg1"/>
            </a:solidFill>
            <a:ln w="9525">
              <a:solidFill>
                <a:schemeClr val="bg1"/>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 name="Title 1"/>
          <p:cNvSpPr>
            <a:spLocks noGrp="1"/>
          </p:cNvSpPr>
          <p:nvPr>
            <p:ph type="title"/>
          </p:nvPr>
        </p:nvSpPr>
        <p:spPr>
          <a:xfrm>
            <a:off x="0" y="0"/>
            <a:ext cx="9144000" cy="990600"/>
          </a:xfrm>
        </p:spPr>
        <p:txBody>
          <a:bodyPr/>
          <a:lstStyle/>
          <a:p>
            <a:r>
              <a:rPr lang="en-US" dirty="0" smtClean="0"/>
              <a:t>Custom GUIs are the key for extracting value from data</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nvGrpSpPr>
        <p:grpSpPr>
          <a:xfrm>
            <a:off x="0" y="685800"/>
            <a:ext cx="15049500" cy="6172200"/>
            <a:chOff x="0" y="685800"/>
            <a:chExt cx="15049500" cy="6172200"/>
          </a:xfrm>
        </p:grpSpPr>
        <p:grpSp>
          <p:nvGrpSpPr>
            <p:cNvPr id="4" name="Group 5"/>
            <p:cNvGrpSpPr/>
            <p:nvPr/>
          </p:nvGrpSpPr>
          <p:grpSpPr>
            <a:xfrm>
              <a:off x="0" y="685800"/>
              <a:ext cx="15049500" cy="6172200"/>
              <a:chOff x="0" y="685800"/>
              <a:chExt cx="15049500" cy="6172200"/>
            </a:xfrm>
          </p:grpSpPr>
          <p:pic>
            <p:nvPicPr>
              <p:cNvPr id="1026" name="Picture 2"/>
              <p:cNvPicPr>
                <a:picLocks noChangeAspect="1" noChangeArrowheads="1"/>
              </p:cNvPicPr>
              <p:nvPr/>
            </p:nvPicPr>
            <p:blipFill>
              <a:blip r:embed="rId2" cstate="print"/>
              <a:srcRect l="504" t="22603" b="21918"/>
              <a:stretch>
                <a:fillRect/>
              </a:stretch>
            </p:blipFill>
            <p:spPr bwMode="auto">
              <a:xfrm>
                <a:off x="0" y="685800"/>
                <a:ext cx="15049500" cy="6172200"/>
              </a:xfrm>
              <a:prstGeom prst="rect">
                <a:avLst/>
              </a:prstGeom>
              <a:noFill/>
              <a:ln w="9525">
                <a:noFill/>
                <a:miter lim="800000"/>
                <a:headEnd/>
                <a:tailEnd/>
              </a:ln>
            </p:spPr>
          </p:pic>
          <p:sp>
            <p:nvSpPr>
              <p:cNvPr id="5" name="Rectangle 4"/>
              <p:cNvSpPr/>
              <p:nvPr/>
            </p:nvSpPr>
            <p:spPr bwMode="auto">
              <a:xfrm>
                <a:off x="5791200" y="1295400"/>
                <a:ext cx="2209800" cy="381000"/>
              </a:xfrm>
              <a:prstGeom prst="rect">
                <a:avLst/>
              </a:prstGeom>
              <a:solidFill>
                <a:schemeClr val="bg1"/>
              </a:solidFill>
              <a:ln w="9525">
                <a:solidFill>
                  <a:schemeClr val="bg1"/>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grpSp>
        <p:sp>
          <p:nvSpPr>
            <p:cNvPr id="7" name="Rectangle 6"/>
            <p:cNvSpPr/>
            <p:nvPr/>
          </p:nvSpPr>
          <p:spPr bwMode="auto">
            <a:xfrm>
              <a:off x="5791200" y="1981200"/>
              <a:ext cx="1981200" cy="381000"/>
            </a:xfrm>
            <a:prstGeom prst="rect">
              <a:avLst/>
            </a:prstGeom>
            <a:solidFill>
              <a:schemeClr val="bg1"/>
            </a:solidFill>
            <a:ln w="9525">
              <a:solidFill>
                <a:schemeClr val="bg1"/>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 name="Title 1"/>
          <p:cNvSpPr>
            <a:spLocks noGrp="1"/>
          </p:cNvSpPr>
          <p:nvPr>
            <p:ph type="title"/>
          </p:nvPr>
        </p:nvSpPr>
        <p:spPr>
          <a:xfrm>
            <a:off x="0" y="0"/>
            <a:ext cx="9144000" cy="990600"/>
          </a:xfrm>
        </p:spPr>
        <p:txBody>
          <a:bodyPr/>
          <a:lstStyle/>
          <a:p>
            <a:r>
              <a:rPr lang="en-US" dirty="0" smtClean="0"/>
              <a:t>Custom GUIs are the key for extracting value from data</a:t>
            </a:r>
            <a:endParaRPr lang="en-US" dirty="0"/>
          </a:p>
        </p:txBody>
      </p:sp>
      <p:sp>
        <p:nvSpPr>
          <p:cNvPr id="17" name="Oval 16"/>
          <p:cNvSpPr/>
          <p:nvPr/>
        </p:nvSpPr>
        <p:spPr bwMode="auto">
          <a:xfrm>
            <a:off x="0" y="1981200"/>
            <a:ext cx="2514600" cy="4876800"/>
          </a:xfrm>
          <a:prstGeom prst="ellipse">
            <a:avLst/>
          </a:prstGeom>
          <a:noFill/>
          <a:ln w="38100">
            <a:solidFill>
              <a:srgbClr val="FF0000"/>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18" name="TextBox 17"/>
          <p:cNvSpPr txBox="1"/>
          <p:nvPr/>
        </p:nvSpPr>
        <p:spPr>
          <a:xfrm>
            <a:off x="4648200" y="1447800"/>
            <a:ext cx="4108817" cy="369332"/>
          </a:xfrm>
          <a:prstGeom prst="rect">
            <a:avLst/>
          </a:prstGeom>
          <a:noFill/>
        </p:spPr>
        <p:txBody>
          <a:bodyPr wrap="none" rtlCol="0">
            <a:spAutoFit/>
          </a:bodyPr>
          <a:lstStyle/>
          <a:p>
            <a:r>
              <a:rPr lang="en-US" b="1" dirty="0" smtClean="0">
                <a:solidFill>
                  <a:srgbClr val="FF0000"/>
                </a:solidFill>
              </a:rPr>
              <a:t>1&amp;2. Hierarchical Facets / </a:t>
            </a:r>
            <a:r>
              <a:rPr lang="en-US" b="1" dirty="0" err="1" smtClean="0">
                <a:solidFill>
                  <a:srgbClr val="FF0000"/>
                </a:solidFill>
              </a:rPr>
              <a:t>ClusteringWiki</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nvGrpSpPr>
        <p:grpSpPr>
          <a:xfrm>
            <a:off x="0" y="685800"/>
            <a:ext cx="15049500" cy="6172200"/>
            <a:chOff x="0" y="685800"/>
            <a:chExt cx="15049500" cy="6172200"/>
          </a:xfrm>
        </p:grpSpPr>
        <p:grpSp>
          <p:nvGrpSpPr>
            <p:cNvPr id="4" name="Group 5"/>
            <p:cNvGrpSpPr/>
            <p:nvPr/>
          </p:nvGrpSpPr>
          <p:grpSpPr>
            <a:xfrm>
              <a:off x="0" y="685800"/>
              <a:ext cx="15049500" cy="6172200"/>
              <a:chOff x="0" y="685800"/>
              <a:chExt cx="15049500" cy="6172200"/>
            </a:xfrm>
          </p:grpSpPr>
          <p:pic>
            <p:nvPicPr>
              <p:cNvPr id="1026" name="Picture 2"/>
              <p:cNvPicPr>
                <a:picLocks noChangeAspect="1" noChangeArrowheads="1"/>
              </p:cNvPicPr>
              <p:nvPr/>
            </p:nvPicPr>
            <p:blipFill>
              <a:blip r:embed="rId2" cstate="print"/>
              <a:srcRect l="504" t="22603" b="21918"/>
              <a:stretch>
                <a:fillRect/>
              </a:stretch>
            </p:blipFill>
            <p:spPr bwMode="auto">
              <a:xfrm>
                <a:off x="0" y="685800"/>
                <a:ext cx="15049500" cy="6172200"/>
              </a:xfrm>
              <a:prstGeom prst="rect">
                <a:avLst/>
              </a:prstGeom>
              <a:noFill/>
              <a:ln w="9525">
                <a:noFill/>
                <a:miter lim="800000"/>
                <a:headEnd/>
                <a:tailEnd/>
              </a:ln>
            </p:spPr>
          </p:pic>
          <p:sp>
            <p:nvSpPr>
              <p:cNvPr id="5" name="Rectangle 4"/>
              <p:cNvSpPr/>
              <p:nvPr/>
            </p:nvSpPr>
            <p:spPr bwMode="auto">
              <a:xfrm>
                <a:off x="5791200" y="1295400"/>
                <a:ext cx="2209800" cy="381000"/>
              </a:xfrm>
              <a:prstGeom prst="rect">
                <a:avLst/>
              </a:prstGeom>
              <a:solidFill>
                <a:schemeClr val="bg1"/>
              </a:solidFill>
              <a:ln w="9525">
                <a:solidFill>
                  <a:schemeClr val="bg1"/>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grpSp>
        <p:sp>
          <p:nvSpPr>
            <p:cNvPr id="7" name="Rectangle 6"/>
            <p:cNvSpPr/>
            <p:nvPr/>
          </p:nvSpPr>
          <p:spPr bwMode="auto">
            <a:xfrm>
              <a:off x="5791200" y="1981200"/>
              <a:ext cx="1981200" cy="381000"/>
            </a:xfrm>
            <a:prstGeom prst="rect">
              <a:avLst/>
            </a:prstGeom>
            <a:solidFill>
              <a:schemeClr val="bg1"/>
            </a:solidFill>
            <a:ln w="9525">
              <a:solidFill>
                <a:schemeClr val="bg1"/>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 name="Title 1"/>
          <p:cNvSpPr>
            <a:spLocks noGrp="1"/>
          </p:cNvSpPr>
          <p:nvPr>
            <p:ph type="title"/>
          </p:nvPr>
        </p:nvSpPr>
        <p:spPr>
          <a:xfrm>
            <a:off x="0" y="0"/>
            <a:ext cx="9144000" cy="990600"/>
          </a:xfrm>
        </p:spPr>
        <p:txBody>
          <a:bodyPr/>
          <a:lstStyle/>
          <a:p>
            <a:r>
              <a:rPr lang="en-US" dirty="0" smtClean="0"/>
              <a:t>Custom GUIs are the key for extracting value from data</a:t>
            </a:r>
            <a:endParaRPr lang="en-US" dirty="0"/>
          </a:p>
        </p:txBody>
      </p:sp>
      <p:grpSp>
        <p:nvGrpSpPr>
          <p:cNvPr id="8" name="Group 14"/>
          <p:cNvGrpSpPr/>
          <p:nvPr/>
        </p:nvGrpSpPr>
        <p:grpSpPr>
          <a:xfrm>
            <a:off x="152400" y="609600"/>
            <a:ext cx="8421763" cy="1447800"/>
            <a:chOff x="152400" y="609600"/>
            <a:chExt cx="8421763" cy="1447800"/>
          </a:xfrm>
        </p:grpSpPr>
        <p:sp>
          <p:nvSpPr>
            <p:cNvPr id="13" name="Oval 12"/>
            <p:cNvSpPr/>
            <p:nvPr/>
          </p:nvSpPr>
          <p:spPr bwMode="auto">
            <a:xfrm>
              <a:off x="152400" y="609600"/>
              <a:ext cx="6400800" cy="1447800"/>
            </a:xfrm>
            <a:prstGeom prst="ellipse">
              <a:avLst/>
            </a:prstGeom>
            <a:noFill/>
            <a:ln w="38100">
              <a:solidFill>
                <a:srgbClr val="FF0000"/>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14" name="TextBox 13"/>
            <p:cNvSpPr txBox="1"/>
            <p:nvPr/>
          </p:nvSpPr>
          <p:spPr>
            <a:xfrm>
              <a:off x="6629400" y="609600"/>
              <a:ext cx="1944763" cy="369332"/>
            </a:xfrm>
            <a:prstGeom prst="rect">
              <a:avLst/>
            </a:prstGeom>
            <a:noFill/>
          </p:spPr>
          <p:txBody>
            <a:bodyPr wrap="none" rtlCol="0">
              <a:spAutoFit/>
            </a:bodyPr>
            <a:lstStyle/>
            <a:p>
              <a:r>
                <a:rPr lang="en-US" b="1" dirty="0" smtClean="0">
                  <a:solidFill>
                    <a:srgbClr val="FF0000"/>
                  </a:solidFill>
                </a:rPr>
                <a:t>3.Query Feedback</a:t>
              </a:r>
              <a:endParaRPr lang="en-US" b="1" dirty="0">
                <a:solidFill>
                  <a:srgbClr val="FF0000"/>
                </a:solidFill>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nvGrpSpPr>
        <p:grpSpPr>
          <a:xfrm>
            <a:off x="0" y="685800"/>
            <a:ext cx="15049500" cy="6172200"/>
            <a:chOff x="0" y="685800"/>
            <a:chExt cx="15049500" cy="6172200"/>
          </a:xfrm>
        </p:grpSpPr>
        <p:grpSp>
          <p:nvGrpSpPr>
            <p:cNvPr id="4" name="Group 5"/>
            <p:cNvGrpSpPr/>
            <p:nvPr/>
          </p:nvGrpSpPr>
          <p:grpSpPr>
            <a:xfrm>
              <a:off x="0" y="685800"/>
              <a:ext cx="15049500" cy="6172200"/>
              <a:chOff x="0" y="685800"/>
              <a:chExt cx="15049500" cy="6172200"/>
            </a:xfrm>
          </p:grpSpPr>
          <p:pic>
            <p:nvPicPr>
              <p:cNvPr id="1026" name="Picture 2"/>
              <p:cNvPicPr>
                <a:picLocks noChangeAspect="1" noChangeArrowheads="1"/>
              </p:cNvPicPr>
              <p:nvPr/>
            </p:nvPicPr>
            <p:blipFill>
              <a:blip r:embed="rId2" cstate="print"/>
              <a:srcRect l="504" t="22603" b="21918"/>
              <a:stretch>
                <a:fillRect/>
              </a:stretch>
            </p:blipFill>
            <p:spPr bwMode="auto">
              <a:xfrm>
                <a:off x="0" y="685800"/>
                <a:ext cx="15049500" cy="6172200"/>
              </a:xfrm>
              <a:prstGeom prst="rect">
                <a:avLst/>
              </a:prstGeom>
              <a:noFill/>
              <a:ln w="9525">
                <a:noFill/>
                <a:miter lim="800000"/>
                <a:headEnd/>
                <a:tailEnd/>
              </a:ln>
            </p:spPr>
          </p:pic>
          <p:sp>
            <p:nvSpPr>
              <p:cNvPr id="5" name="Rectangle 4"/>
              <p:cNvSpPr/>
              <p:nvPr/>
            </p:nvSpPr>
            <p:spPr bwMode="auto">
              <a:xfrm>
                <a:off x="5791200" y="1295400"/>
                <a:ext cx="2209800" cy="381000"/>
              </a:xfrm>
              <a:prstGeom prst="rect">
                <a:avLst/>
              </a:prstGeom>
              <a:solidFill>
                <a:schemeClr val="bg1"/>
              </a:solidFill>
              <a:ln w="9525">
                <a:solidFill>
                  <a:schemeClr val="bg1"/>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grpSp>
        <p:sp>
          <p:nvSpPr>
            <p:cNvPr id="7" name="Rectangle 6"/>
            <p:cNvSpPr/>
            <p:nvPr/>
          </p:nvSpPr>
          <p:spPr bwMode="auto">
            <a:xfrm>
              <a:off x="5791200" y="1981200"/>
              <a:ext cx="1981200" cy="381000"/>
            </a:xfrm>
            <a:prstGeom prst="rect">
              <a:avLst/>
            </a:prstGeom>
            <a:solidFill>
              <a:schemeClr val="bg1"/>
            </a:solidFill>
            <a:ln w="9525">
              <a:solidFill>
                <a:schemeClr val="bg1"/>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 name="Title 1"/>
          <p:cNvSpPr>
            <a:spLocks noGrp="1"/>
          </p:cNvSpPr>
          <p:nvPr>
            <p:ph type="title"/>
          </p:nvPr>
        </p:nvSpPr>
        <p:spPr>
          <a:xfrm>
            <a:off x="0" y="0"/>
            <a:ext cx="9144000" cy="990600"/>
          </a:xfrm>
        </p:spPr>
        <p:txBody>
          <a:bodyPr/>
          <a:lstStyle/>
          <a:p>
            <a:r>
              <a:rPr lang="en-US" dirty="0" smtClean="0"/>
              <a:t>Custom GUIs are the key for extracting value from data</a:t>
            </a:r>
            <a:endParaRPr lang="en-US" dirty="0"/>
          </a:p>
        </p:txBody>
      </p:sp>
      <p:sp>
        <p:nvSpPr>
          <p:cNvPr id="9" name="Oval 8"/>
          <p:cNvSpPr/>
          <p:nvPr/>
        </p:nvSpPr>
        <p:spPr bwMode="auto">
          <a:xfrm>
            <a:off x="1828800" y="1981200"/>
            <a:ext cx="7162800" cy="4876800"/>
          </a:xfrm>
          <a:prstGeom prst="ellipse">
            <a:avLst/>
          </a:prstGeom>
          <a:noFill/>
          <a:ln w="38100">
            <a:solidFill>
              <a:srgbClr val="FF0000"/>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sp>
        <p:nvSpPr>
          <p:cNvPr id="10" name="TextBox 9"/>
          <p:cNvSpPr txBox="1"/>
          <p:nvPr/>
        </p:nvSpPr>
        <p:spPr>
          <a:xfrm>
            <a:off x="6858000" y="1295400"/>
            <a:ext cx="1221809" cy="369332"/>
          </a:xfrm>
          <a:prstGeom prst="rect">
            <a:avLst/>
          </a:prstGeom>
          <a:noFill/>
        </p:spPr>
        <p:txBody>
          <a:bodyPr wrap="none" rtlCol="0">
            <a:spAutoFit/>
          </a:bodyPr>
          <a:lstStyle/>
          <a:p>
            <a:r>
              <a:rPr lang="en-US" b="1" dirty="0" smtClean="0">
                <a:solidFill>
                  <a:srgbClr val="FF0000"/>
                </a:solidFill>
              </a:rPr>
              <a:t>4. Ranking</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Internal</a:t>
            </a:r>
          </a:p>
          <a:p>
            <a:pPr lvl="1"/>
            <a:r>
              <a:rPr lang="en-US" dirty="0" smtClean="0"/>
              <a:t>David Andrzejewski (LLNL </a:t>
            </a:r>
            <a:r>
              <a:rPr lang="en-US" dirty="0" err="1" smtClean="0"/>
              <a:t>Postdoc</a:t>
            </a:r>
            <a:r>
              <a:rPr lang="en-US" dirty="0" smtClean="0"/>
              <a:t>)</a:t>
            </a:r>
          </a:p>
          <a:p>
            <a:pPr lvl="1"/>
            <a:r>
              <a:rPr lang="en-US" dirty="0" smtClean="0"/>
              <a:t>Keith Stevens ( UCLA / Lawrence Scholar Program)</a:t>
            </a:r>
          </a:p>
          <a:p>
            <a:pPr lvl="1"/>
            <a:r>
              <a:rPr lang="en-US" dirty="0" smtClean="0"/>
              <a:t>CPOIS software development team</a:t>
            </a:r>
          </a:p>
          <a:p>
            <a:pPr lvl="1"/>
            <a:r>
              <a:rPr lang="en-US" dirty="0" smtClean="0"/>
              <a:t>BKC</a:t>
            </a:r>
          </a:p>
          <a:p>
            <a:r>
              <a:rPr lang="en-US" dirty="0" smtClean="0"/>
              <a:t>External</a:t>
            </a:r>
          </a:p>
          <a:p>
            <a:pPr lvl="1"/>
            <a:r>
              <a:rPr lang="en-US" dirty="0" smtClean="0"/>
              <a:t>Andrew McCallum (U. Mass-Amherst) – Language models</a:t>
            </a:r>
          </a:p>
          <a:p>
            <a:pPr lvl="1"/>
            <a:r>
              <a:rPr lang="en-US" dirty="0" smtClean="0"/>
              <a:t>Byron Gao (Texas State) -- </a:t>
            </a:r>
            <a:r>
              <a:rPr lang="en-US" dirty="0" err="1" smtClean="0"/>
              <a:t>ClusteringWiki</a:t>
            </a:r>
            <a:endParaRPr lang="en-US" dirty="0" smtClean="0"/>
          </a:p>
          <a:p>
            <a:pPr lvl="1"/>
            <a:r>
              <a:rPr lang="en-US" dirty="0" smtClean="0"/>
              <a:t>Ray Pon (UCLA / Lawrence Scholar Program alum / Microsoft )</a:t>
            </a:r>
          </a:p>
          <a:p>
            <a:pPr lvl="1"/>
            <a:r>
              <a:rPr lang="en-US" dirty="0" smtClean="0"/>
              <a:t>Ellen </a:t>
            </a:r>
            <a:r>
              <a:rPr lang="en-US" dirty="0" err="1" smtClean="0"/>
              <a:t>Riloff</a:t>
            </a:r>
            <a:r>
              <a:rPr lang="en-US" dirty="0" smtClean="0"/>
              <a:t> (U. Utah) – </a:t>
            </a:r>
            <a:r>
              <a:rPr lang="en-US" dirty="0" err="1" smtClean="0"/>
              <a:t>coreference</a:t>
            </a:r>
            <a:r>
              <a:rPr lang="en-US" dirty="0" smtClean="0"/>
              <a:t> platform</a:t>
            </a:r>
          </a:p>
          <a:p>
            <a:pPr lvl="1"/>
            <a:r>
              <a:rPr lang="en-US" dirty="0" smtClean="0"/>
              <a:t>Claire </a:t>
            </a:r>
            <a:r>
              <a:rPr lang="en-US" dirty="0" err="1" smtClean="0"/>
              <a:t>Cardie</a:t>
            </a:r>
            <a:r>
              <a:rPr lang="en-US" dirty="0" smtClean="0"/>
              <a:t> (Cornell) – </a:t>
            </a:r>
            <a:r>
              <a:rPr lang="en-US" dirty="0" err="1" smtClean="0"/>
              <a:t>coreference</a:t>
            </a:r>
            <a:r>
              <a:rPr lang="en-US" dirty="0" smtClean="0"/>
              <a:t> platform</a:t>
            </a:r>
          </a:p>
        </p:txBody>
      </p:sp>
      <p:sp>
        <p:nvSpPr>
          <p:cNvPr id="2" name="Title 1"/>
          <p:cNvSpPr>
            <a:spLocks noGrp="1"/>
          </p:cNvSpPr>
          <p:nvPr>
            <p:ph type="title"/>
          </p:nvPr>
        </p:nvSpPr>
        <p:spPr/>
        <p:txBody>
          <a:bodyPr/>
          <a:lstStyle/>
          <a:p>
            <a:r>
              <a:rPr lang="en-US" dirty="0" smtClean="0"/>
              <a:t>This work is in collaboration with many groups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Hadoop</a:t>
            </a:r>
            <a:r>
              <a:rPr lang="en-US" dirty="0" smtClean="0"/>
              <a:t> / </a:t>
            </a:r>
            <a:r>
              <a:rPr lang="en-US" dirty="0" err="1" smtClean="0"/>
              <a:t>HBase</a:t>
            </a:r>
            <a:r>
              <a:rPr lang="en-US" dirty="0" smtClean="0"/>
              <a:t> / </a:t>
            </a:r>
            <a:r>
              <a:rPr lang="en-US" dirty="0" err="1" smtClean="0"/>
              <a:t>Solr</a:t>
            </a:r>
            <a:r>
              <a:rPr lang="en-US" dirty="0" smtClean="0"/>
              <a:t> all scale very well</a:t>
            </a:r>
          </a:p>
          <a:p>
            <a:pPr lvl="1"/>
            <a:r>
              <a:rPr lang="en-US" dirty="0" smtClean="0"/>
              <a:t>Better to have multiple task-specific clusters</a:t>
            </a:r>
          </a:p>
          <a:p>
            <a:pPr lvl="1"/>
            <a:r>
              <a:rPr lang="en-US" dirty="0" smtClean="0"/>
              <a:t>Many different types of data can be mixed</a:t>
            </a:r>
          </a:p>
          <a:p>
            <a:pPr lvl="1"/>
            <a:r>
              <a:rPr lang="en-US" dirty="0" smtClean="0"/>
              <a:t>Bottlenecks are mostly in I/O not CPU</a:t>
            </a:r>
          </a:p>
          <a:p>
            <a:r>
              <a:rPr lang="en-US" dirty="0" smtClean="0"/>
              <a:t>Rapidly evolving technology</a:t>
            </a:r>
          </a:p>
          <a:p>
            <a:pPr lvl="1"/>
            <a:r>
              <a:rPr lang="en-US" dirty="0" smtClean="0"/>
              <a:t>Everything gets better quickly</a:t>
            </a:r>
          </a:p>
          <a:p>
            <a:pPr lvl="1"/>
            <a:r>
              <a:rPr lang="en-US" dirty="0" smtClean="0"/>
              <a:t>Requires an agile group to track changes</a:t>
            </a:r>
            <a:endParaRPr lang="en-US" dirty="0"/>
          </a:p>
        </p:txBody>
      </p:sp>
      <p:sp>
        <p:nvSpPr>
          <p:cNvPr id="2" name="Title 1"/>
          <p:cNvSpPr>
            <a:spLocks noGrp="1"/>
          </p:cNvSpPr>
          <p:nvPr>
            <p:ph type="title"/>
          </p:nvPr>
        </p:nvSpPr>
        <p:spPr/>
        <p:txBody>
          <a:bodyPr/>
          <a:lstStyle/>
          <a:p>
            <a:r>
              <a:rPr lang="en-US" dirty="0" smtClean="0"/>
              <a:t>Lessons Learned</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r>
              <a:rPr lang="en-US" b="1" dirty="0" smtClean="0"/>
              <a:t>Disclaimer</a:t>
            </a:r>
          </a:p>
          <a:p>
            <a:pPr>
              <a:buNone/>
            </a:pPr>
            <a:r>
              <a:rPr lang="en-US" sz="1800" dirty="0" smtClean="0"/>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p>
          <a:p>
            <a:endParaRPr lang="en-US" dirty="0"/>
          </a:p>
        </p:txBody>
      </p:sp>
      <p:sp>
        <p:nvSpPr>
          <p:cNvPr id="2" name="Title 1"/>
          <p:cNvSpPr>
            <a:spLocks noGrp="1"/>
          </p:cNvSpPr>
          <p:nvPr>
            <p:ph type="title"/>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2 page </a:t>
            </a:r>
            <a:r>
              <a:rPr lang="en-US" dirty="0" err="1" smtClean="0"/>
              <a:t>boolean</a:t>
            </a:r>
            <a:r>
              <a:rPr lang="en-US" dirty="0" smtClean="0"/>
              <a:t> queries</a:t>
            </a:r>
          </a:p>
          <a:p>
            <a:pPr lvl="1"/>
            <a:r>
              <a:rPr lang="en-US" dirty="0" smtClean="0"/>
              <a:t>Manually  </a:t>
            </a:r>
            <a:r>
              <a:rPr lang="en-US" dirty="0" err="1" smtClean="0"/>
              <a:t>curated</a:t>
            </a:r>
            <a:endParaRPr lang="en-US" dirty="0" smtClean="0"/>
          </a:p>
          <a:p>
            <a:pPr lvl="1"/>
            <a:r>
              <a:rPr lang="en-US" dirty="0" smtClean="0"/>
              <a:t>Prone to become “black box”</a:t>
            </a:r>
          </a:p>
          <a:p>
            <a:pPr lvl="1"/>
            <a:r>
              <a:rPr lang="en-US" dirty="0" smtClean="0"/>
              <a:t>Difficult to choose keywords that match documents</a:t>
            </a:r>
          </a:p>
          <a:p>
            <a:r>
              <a:rPr lang="en-US" dirty="0" smtClean="0"/>
              <a:t>Query results show up as an undifferentiated list in </a:t>
            </a:r>
            <a:r>
              <a:rPr lang="en-US" smtClean="0"/>
              <a:t>analysts’ </a:t>
            </a:r>
            <a:r>
              <a:rPr lang="en-US" dirty="0" smtClean="0"/>
              <a:t>Inbox</a:t>
            </a:r>
          </a:p>
        </p:txBody>
      </p:sp>
      <p:sp>
        <p:nvSpPr>
          <p:cNvPr id="3" name="Title 2"/>
          <p:cNvSpPr>
            <a:spLocks noGrp="1"/>
          </p:cNvSpPr>
          <p:nvPr>
            <p:ph type="title"/>
          </p:nvPr>
        </p:nvSpPr>
        <p:spPr/>
        <p:txBody>
          <a:bodyPr/>
          <a:lstStyle/>
          <a:p>
            <a:r>
              <a:rPr lang="en-US" dirty="0" smtClean="0"/>
              <a:t>Current techniques are labor intensive, brittle, and error-prone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838200"/>
            <a:ext cx="9144000" cy="6019800"/>
            <a:chOff x="0" y="838200"/>
            <a:chExt cx="9144000" cy="6019800"/>
          </a:xfrm>
        </p:grpSpPr>
        <p:pic>
          <p:nvPicPr>
            <p:cNvPr id="1026" name="Picture 2"/>
            <p:cNvPicPr>
              <a:picLocks noChangeAspect="1" noChangeArrowheads="1"/>
            </p:cNvPicPr>
            <p:nvPr/>
          </p:nvPicPr>
          <p:blipFill>
            <a:blip r:embed="rId2" cstate="print"/>
            <a:srcRect l="504" t="22603" r="39043" b="23288"/>
            <a:stretch>
              <a:fillRect/>
            </a:stretch>
          </p:blipFill>
          <p:spPr bwMode="auto">
            <a:xfrm>
              <a:off x="0" y="838200"/>
              <a:ext cx="9144000" cy="6019800"/>
            </a:xfrm>
            <a:prstGeom prst="rect">
              <a:avLst/>
            </a:prstGeom>
            <a:noFill/>
            <a:ln w="9525">
              <a:noFill/>
              <a:miter lim="800000"/>
              <a:headEnd/>
              <a:tailEnd/>
            </a:ln>
          </p:spPr>
        </p:pic>
        <p:sp>
          <p:nvSpPr>
            <p:cNvPr id="7" name="Rectangle 6"/>
            <p:cNvSpPr/>
            <p:nvPr/>
          </p:nvSpPr>
          <p:spPr bwMode="auto">
            <a:xfrm>
              <a:off x="5791200" y="2133600"/>
              <a:ext cx="1981200" cy="381000"/>
            </a:xfrm>
            <a:prstGeom prst="rect">
              <a:avLst/>
            </a:prstGeom>
            <a:solidFill>
              <a:schemeClr val="bg1"/>
            </a:solidFill>
            <a:ln w="9525">
              <a:solidFill>
                <a:schemeClr val="bg1"/>
              </a:solidFill>
              <a:miter lim="800000"/>
              <a:headEnd/>
              <a:tailEnd/>
            </a:ln>
          </p:spPr>
          <p:txBody>
            <a:bodyPr rtlCol="0" anchor="b">
              <a:prstTxWarp prst="textNoShape">
                <a:avLst/>
              </a:prstTxWarp>
            </a:bodyPr>
            <a:lstStyle/>
            <a:p>
              <a:pPr algn="ctr">
                <a:spcBef>
                  <a:spcPct val="0"/>
                </a:spcBef>
              </a:pPr>
              <a:endParaRPr lang="en-US" sz="1600" dirty="0">
                <a:solidFill>
                  <a:srgbClr val="000000"/>
                </a:solidFill>
              </a:endParaRPr>
            </a:p>
          </p:txBody>
        </p:sp>
      </p:grpSp>
      <p:sp>
        <p:nvSpPr>
          <p:cNvPr id="2" name="Title 1"/>
          <p:cNvSpPr>
            <a:spLocks noGrp="1"/>
          </p:cNvSpPr>
          <p:nvPr>
            <p:ph type="title"/>
          </p:nvPr>
        </p:nvSpPr>
        <p:spPr>
          <a:xfrm>
            <a:off x="0" y="0"/>
            <a:ext cx="9144000" cy="990600"/>
          </a:xfrm>
        </p:spPr>
        <p:txBody>
          <a:bodyPr/>
          <a:lstStyle/>
          <a:p>
            <a:r>
              <a:rPr lang="en-US" dirty="0" smtClean="0"/>
              <a:t>Our deployed technology provides immediate benefits and a platform to migrate research into production</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6262" indent="-457200">
              <a:buFont typeface="+mj-lt"/>
              <a:buAutoNum type="arabicPeriod"/>
            </a:pPr>
            <a:r>
              <a:rPr lang="en-US" dirty="0" smtClean="0"/>
              <a:t>Automatic Facet</a:t>
            </a:r>
            <a:r>
              <a:rPr lang="en-US" baseline="0" dirty="0" smtClean="0"/>
              <a:t> generation</a:t>
            </a:r>
          </a:p>
          <a:p>
            <a:pPr lvl="1"/>
            <a:r>
              <a:rPr lang="en-US" dirty="0" smtClean="0"/>
              <a:t>Concept Hierarchy generation</a:t>
            </a:r>
          </a:p>
          <a:p>
            <a:pPr marL="576262" lvl="0" indent="-457200">
              <a:buFont typeface="+mj-lt"/>
              <a:buAutoNum type="arabicPeriod"/>
            </a:pPr>
            <a:r>
              <a:rPr lang="en-US" dirty="0" smtClean="0"/>
              <a:t>Automatic result organization</a:t>
            </a:r>
          </a:p>
          <a:p>
            <a:pPr lvl="1"/>
            <a:r>
              <a:rPr lang="en-US" dirty="0" err="1" smtClean="0"/>
              <a:t>ClusteringWiki</a:t>
            </a:r>
            <a:endParaRPr lang="en-US" dirty="0" smtClean="0"/>
          </a:p>
          <a:p>
            <a:pPr marL="576262" lvl="0" indent="-457200">
              <a:buFont typeface="+mj-lt"/>
              <a:buAutoNum type="arabicPeriod"/>
            </a:pPr>
            <a:r>
              <a:rPr lang="en-US" dirty="0" smtClean="0"/>
              <a:t>Assistance in generating targeted queries</a:t>
            </a:r>
          </a:p>
          <a:p>
            <a:pPr lvl="1"/>
            <a:r>
              <a:rPr lang="en-US" dirty="0" smtClean="0"/>
              <a:t>Topic feedback</a:t>
            </a:r>
          </a:p>
          <a:p>
            <a:pPr marL="576262" lvl="0" indent="-457200">
              <a:buFont typeface="+mj-lt"/>
              <a:buAutoNum type="arabicPeriod"/>
            </a:pPr>
            <a:r>
              <a:rPr lang="en-US" dirty="0" smtClean="0"/>
              <a:t>Ranking of results relative to specific tasks</a:t>
            </a:r>
          </a:p>
          <a:p>
            <a:pPr lvl="1"/>
            <a:r>
              <a:rPr lang="en-US" dirty="0" err="1" smtClean="0"/>
              <a:t>iScore</a:t>
            </a:r>
            <a:endParaRPr lang="en-US" dirty="0" smtClean="0"/>
          </a:p>
          <a:p>
            <a:pPr lvl="0">
              <a:buNone/>
            </a:pPr>
            <a:r>
              <a:rPr lang="en-US" dirty="0" smtClean="0"/>
              <a:t>We have a pipeline to move our technology into production</a:t>
            </a:r>
          </a:p>
          <a:p>
            <a:pPr lvl="1"/>
            <a:r>
              <a:rPr lang="en-US" dirty="0" smtClean="0"/>
              <a:t>Trinidad</a:t>
            </a:r>
          </a:p>
        </p:txBody>
      </p:sp>
      <p:sp>
        <p:nvSpPr>
          <p:cNvPr id="3" name="Title 2"/>
          <p:cNvSpPr>
            <a:spLocks noGrp="1"/>
          </p:cNvSpPr>
          <p:nvPr>
            <p:ph type="title"/>
          </p:nvPr>
        </p:nvSpPr>
        <p:spPr/>
        <p:txBody>
          <a:bodyPr/>
          <a:lstStyle/>
          <a:p>
            <a:r>
              <a:rPr lang="en-US" dirty="0" smtClean="0"/>
              <a:t>Our research addresses four fundamental search challenges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533400" y="1371600"/>
            <a:ext cx="4953000" cy="4724400"/>
          </a:xfrm>
        </p:spPr>
        <p:txBody>
          <a:bodyPr>
            <a:normAutofit fontScale="92500" lnSpcReduction="20000"/>
          </a:bodyPr>
          <a:lstStyle/>
          <a:p>
            <a:r>
              <a:rPr lang="en-US" baseline="0" dirty="0" smtClean="0"/>
              <a:t>Taxonomies provide an</a:t>
            </a:r>
            <a:r>
              <a:rPr lang="en-US" dirty="0" smtClean="0"/>
              <a:t> intuitive way to divide up a corpus</a:t>
            </a:r>
          </a:p>
          <a:p>
            <a:pPr lvl="1"/>
            <a:r>
              <a:rPr lang="en-US" baseline="0" dirty="0" smtClean="0"/>
              <a:t>E.g. geographic regions</a:t>
            </a:r>
          </a:p>
          <a:p>
            <a:r>
              <a:rPr lang="en-US" dirty="0" smtClean="0"/>
              <a:t>Most text does not come presorted into a relevant taxonomy</a:t>
            </a:r>
          </a:p>
          <a:p>
            <a:r>
              <a:rPr lang="en-US" baseline="0" dirty="0" smtClean="0"/>
              <a:t>Each</a:t>
            </a:r>
            <a:r>
              <a:rPr lang="en-US" dirty="0" smtClean="0"/>
              <a:t> set of documents has unique features that do not fit into a predefined schema </a:t>
            </a:r>
          </a:p>
          <a:p>
            <a:pPr lvl="0"/>
            <a:r>
              <a:rPr lang="en-US" dirty="0" smtClean="0"/>
              <a:t>Use word sense disambiguation to match terms to the taxonomy.</a:t>
            </a:r>
          </a:p>
          <a:p>
            <a:pPr lvl="0"/>
            <a:r>
              <a:rPr lang="en-US" dirty="0" smtClean="0"/>
              <a:t>Learn new relations and condense known relations to make taxonomy applicable to specific corpus</a:t>
            </a:r>
          </a:p>
          <a:p>
            <a:endParaRPr lang="en-US" baseline="0" dirty="0" smtClean="0"/>
          </a:p>
        </p:txBody>
      </p:sp>
      <p:sp>
        <p:nvSpPr>
          <p:cNvPr id="2" name="Title 1"/>
          <p:cNvSpPr>
            <a:spLocks noGrp="1"/>
          </p:cNvSpPr>
          <p:nvPr>
            <p:ph type="title"/>
          </p:nvPr>
        </p:nvSpPr>
        <p:spPr/>
        <p:txBody>
          <a:bodyPr/>
          <a:lstStyle/>
          <a:p>
            <a:r>
              <a:rPr lang="en-US" dirty="0" smtClean="0"/>
              <a:t>We generate facets without explicit metadata</a:t>
            </a:r>
            <a:endParaRPr lang="en-US" dirty="0"/>
          </a:p>
        </p:txBody>
      </p:sp>
      <p:pic>
        <p:nvPicPr>
          <p:cNvPr id="4" name="Picture 3" descr="Screen shot 2010-07-30 at 9.54.52 AM.png"/>
          <p:cNvPicPr>
            <a:picLocks noChangeAspect="1"/>
          </p:cNvPicPr>
          <p:nvPr/>
        </p:nvPicPr>
        <p:blipFill>
          <a:blip r:embed="rId3" cstate="print"/>
          <a:srcRect/>
          <a:stretch>
            <a:fillRect/>
          </a:stretch>
        </p:blipFill>
        <p:spPr bwMode="auto">
          <a:xfrm>
            <a:off x="5638800" y="1396536"/>
            <a:ext cx="3463896" cy="3196336"/>
          </a:xfrm>
          <a:prstGeom prst="rect">
            <a:avLst/>
          </a:prstGeom>
          <a:noFill/>
          <a:ln w="9525">
            <a:noFill/>
            <a:miter lim="800000"/>
            <a:headEnd/>
            <a:tailEnd/>
          </a:ln>
        </p:spPr>
      </p:pic>
      <p:pic>
        <p:nvPicPr>
          <p:cNvPr id="5" name="Picture 4" descr="Screen shot 2010-07-30 at 9.54.34 AM.png"/>
          <p:cNvPicPr>
            <a:picLocks noChangeAspect="1"/>
          </p:cNvPicPr>
          <p:nvPr/>
        </p:nvPicPr>
        <p:blipFill>
          <a:blip r:embed="rId4" cstate="print"/>
          <a:srcRect/>
          <a:stretch>
            <a:fillRect/>
          </a:stretch>
        </p:blipFill>
        <p:spPr bwMode="auto">
          <a:xfrm>
            <a:off x="6816162" y="1646237"/>
            <a:ext cx="3035937" cy="2801196"/>
          </a:xfrm>
          <a:prstGeom prst="rect">
            <a:avLst/>
          </a:prstGeom>
          <a:noFill/>
          <a:ln w="9525">
            <a:noFill/>
            <a:miter lim="800000"/>
            <a:headEnd/>
            <a:tailEnd/>
          </a:ln>
        </p:spPr>
      </p:pic>
      <p:pic>
        <p:nvPicPr>
          <p:cNvPr id="6" name="Picture 5" descr="Screen shot 2010-07-30 at 9.45.52 AM.png"/>
          <p:cNvPicPr>
            <a:picLocks noChangeAspect="1"/>
          </p:cNvPicPr>
          <p:nvPr/>
        </p:nvPicPr>
        <p:blipFill>
          <a:blip r:embed="rId5" cstate="print"/>
          <a:srcRect/>
          <a:stretch>
            <a:fillRect/>
          </a:stretch>
        </p:blipFill>
        <p:spPr bwMode="auto">
          <a:xfrm>
            <a:off x="5638800" y="3466520"/>
            <a:ext cx="3675564" cy="3391480"/>
          </a:xfrm>
          <a:prstGeom prst="rect">
            <a:avLst/>
          </a:prstGeom>
          <a:noFill/>
          <a:ln w="9525">
            <a:noFill/>
            <a:miter lim="800000"/>
            <a:headEnd/>
            <a:tailEnd/>
          </a:ln>
        </p:spPr>
      </p:pic>
      <p:sp>
        <p:nvSpPr>
          <p:cNvPr id="7" name="Down Arrow 6"/>
          <p:cNvSpPr/>
          <p:nvPr/>
        </p:nvSpPr>
        <p:spPr>
          <a:xfrm>
            <a:off x="6923041" y="4124352"/>
            <a:ext cx="314680" cy="46852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46237"/>
            <a:ext cx="4114801" cy="4526280"/>
          </a:xfrm>
        </p:spPr>
        <p:txBody>
          <a:bodyPr/>
          <a:lstStyle/>
          <a:p>
            <a:r>
              <a:rPr lang="en-US" dirty="0" smtClean="0"/>
              <a:t>A highly organized dictionary</a:t>
            </a:r>
          </a:p>
          <a:p>
            <a:pPr lvl="1"/>
            <a:r>
              <a:rPr lang="en-US" dirty="0" smtClean="0"/>
              <a:t>Maps words to concepts</a:t>
            </a:r>
          </a:p>
          <a:p>
            <a:pPr lvl="1"/>
            <a:r>
              <a:rPr lang="en-US" dirty="0" smtClean="0"/>
              <a:t>Definitions</a:t>
            </a:r>
          </a:p>
          <a:p>
            <a:pPr lvl="1"/>
            <a:r>
              <a:rPr lang="en-US" dirty="0" smtClean="0"/>
              <a:t>Relationships</a:t>
            </a:r>
          </a:p>
          <a:p>
            <a:pPr lvl="2"/>
            <a:r>
              <a:rPr lang="en-US" dirty="0" smtClean="0"/>
              <a:t>Generalizations</a:t>
            </a:r>
          </a:p>
          <a:p>
            <a:pPr lvl="2"/>
            <a:r>
              <a:rPr lang="en-US" dirty="0" smtClean="0"/>
              <a:t>Implications</a:t>
            </a:r>
          </a:p>
          <a:p>
            <a:pPr lvl="2"/>
            <a:r>
              <a:rPr lang="en-US" dirty="0" smtClean="0"/>
              <a:t>Parts-of</a:t>
            </a:r>
          </a:p>
          <a:p>
            <a:pPr lvl="2"/>
            <a:endParaRPr lang="en-US" dirty="0" smtClean="0"/>
          </a:p>
          <a:p>
            <a:pPr lvl="1"/>
            <a:endParaRPr lang="en-US" dirty="0"/>
          </a:p>
        </p:txBody>
      </p:sp>
      <p:sp>
        <p:nvSpPr>
          <p:cNvPr id="2" name="Title 1"/>
          <p:cNvSpPr>
            <a:spLocks noGrp="1"/>
          </p:cNvSpPr>
          <p:nvPr>
            <p:ph type="title"/>
          </p:nvPr>
        </p:nvSpPr>
        <p:spPr/>
        <p:txBody>
          <a:bodyPr/>
          <a:lstStyle/>
          <a:p>
            <a:r>
              <a:rPr lang="en-US" dirty="0" smtClean="0"/>
              <a:t>What is a Taxonomy?</a:t>
            </a:r>
            <a:endParaRPr lang="en-US" dirty="0"/>
          </a:p>
        </p:txBody>
      </p:sp>
      <p:sp>
        <p:nvSpPr>
          <p:cNvPr id="5" name="TextBox 4"/>
          <p:cNvSpPr txBox="1"/>
          <p:nvPr/>
        </p:nvSpPr>
        <p:spPr>
          <a:xfrm>
            <a:off x="4730604" y="5867400"/>
            <a:ext cx="3956196" cy="369332"/>
          </a:xfrm>
          <a:prstGeom prst="rect">
            <a:avLst/>
          </a:prstGeom>
          <a:noFill/>
        </p:spPr>
        <p:txBody>
          <a:bodyPr wrap="square" rtlCol="0">
            <a:spAutoFit/>
          </a:bodyPr>
          <a:lstStyle/>
          <a:p>
            <a:r>
              <a:rPr lang="en-US" dirty="0" smtClean="0">
                <a:solidFill>
                  <a:schemeClr val="tx2"/>
                </a:solidFill>
              </a:rPr>
              <a:t>A portion of the WordNet taxonomy</a:t>
            </a:r>
            <a:endParaRPr lang="en-US" dirty="0">
              <a:solidFill>
                <a:schemeClr val="tx2"/>
              </a:solidFill>
            </a:endParaRPr>
          </a:p>
        </p:txBody>
      </p:sp>
      <p:sp>
        <p:nvSpPr>
          <p:cNvPr id="8" name="Oval 7"/>
          <p:cNvSpPr/>
          <p:nvPr/>
        </p:nvSpPr>
        <p:spPr>
          <a:xfrm>
            <a:off x="5779477" y="2554304"/>
            <a:ext cx="1773514" cy="4598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Placental</a:t>
            </a:r>
            <a:endParaRPr lang="en-US" dirty="0">
              <a:solidFill>
                <a:schemeClr val="tx2"/>
              </a:solidFill>
            </a:endParaRPr>
          </a:p>
        </p:txBody>
      </p:sp>
      <p:sp>
        <p:nvSpPr>
          <p:cNvPr id="9" name="Oval 8"/>
          <p:cNvSpPr/>
          <p:nvPr/>
        </p:nvSpPr>
        <p:spPr>
          <a:xfrm>
            <a:off x="5779477" y="3265085"/>
            <a:ext cx="1773514" cy="4598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Carnivore</a:t>
            </a:r>
            <a:endParaRPr lang="en-US" dirty="0">
              <a:solidFill>
                <a:schemeClr val="tx2"/>
              </a:solidFill>
            </a:endParaRPr>
          </a:p>
        </p:txBody>
      </p:sp>
      <p:sp>
        <p:nvSpPr>
          <p:cNvPr id="10" name="Oval 9"/>
          <p:cNvSpPr/>
          <p:nvPr/>
        </p:nvSpPr>
        <p:spPr>
          <a:xfrm>
            <a:off x="6913286" y="3979685"/>
            <a:ext cx="1773514" cy="4598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Feline</a:t>
            </a:r>
            <a:endParaRPr lang="en-US" dirty="0">
              <a:solidFill>
                <a:schemeClr val="tx2"/>
              </a:solidFill>
            </a:endParaRPr>
          </a:p>
        </p:txBody>
      </p:sp>
      <p:sp>
        <p:nvSpPr>
          <p:cNvPr id="11" name="Oval 10"/>
          <p:cNvSpPr/>
          <p:nvPr/>
        </p:nvSpPr>
        <p:spPr>
          <a:xfrm>
            <a:off x="6913286" y="4746977"/>
            <a:ext cx="1773514" cy="4598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Cat</a:t>
            </a:r>
            <a:endParaRPr lang="en-US" dirty="0">
              <a:solidFill>
                <a:schemeClr val="tx2"/>
              </a:solidFill>
            </a:endParaRPr>
          </a:p>
        </p:txBody>
      </p:sp>
      <p:sp>
        <p:nvSpPr>
          <p:cNvPr id="12" name="Oval 11"/>
          <p:cNvSpPr/>
          <p:nvPr/>
        </p:nvSpPr>
        <p:spPr>
          <a:xfrm>
            <a:off x="4724400" y="3988581"/>
            <a:ext cx="1773514" cy="4598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Canine</a:t>
            </a:r>
            <a:endParaRPr lang="en-US" dirty="0">
              <a:solidFill>
                <a:schemeClr val="tx2"/>
              </a:solidFill>
            </a:endParaRPr>
          </a:p>
        </p:txBody>
      </p:sp>
      <p:sp>
        <p:nvSpPr>
          <p:cNvPr id="13" name="Oval 12"/>
          <p:cNvSpPr/>
          <p:nvPr/>
        </p:nvSpPr>
        <p:spPr>
          <a:xfrm>
            <a:off x="4724400" y="4798786"/>
            <a:ext cx="1773514" cy="4598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2"/>
                </a:solidFill>
              </a:rPr>
              <a:t>Dog</a:t>
            </a:r>
            <a:endParaRPr lang="en-US" dirty="0">
              <a:solidFill>
                <a:schemeClr val="tx2"/>
              </a:solidFill>
            </a:endParaRPr>
          </a:p>
        </p:txBody>
      </p:sp>
      <p:cxnSp>
        <p:nvCxnSpPr>
          <p:cNvPr id="14" name="Straight Arrow Connector 13"/>
          <p:cNvCxnSpPr>
            <a:stCxn id="8" idx="4"/>
            <a:endCxn id="9" idx="0"/>
          </p:cNvCxnSpPr>
          <p:nvPr/>
        </p:nvCxnSpPr>
        <p:spPr>
          <a:xfrm rot="5400000">
            <a:off x="6540767" y="3139617"/>
            <a:ext cx="25093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4"/>
            <a:endCxn id="12" idx="0"/>
          </p:cNvCxnSpPr>
          <p:nvPr/>
        </p:nvCxnSpPr>
        <p:spPr>
          <a:xfrm rot="5400000">
            <a:off x="6006871" y="3329218"/>
            <a:ext cx="263650" cy="10550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4"/>
            <a:endCxn id="10" idx="0"/>
          </p:cNvCxnSpPr>
          <p:nvPr/>
        </p:nvCxnSpPr>
        <p:spPr>
          <a:xfrm rot="16200000" flipH="1">
            <a:off x="7105761" y="3285403"/>
            <a:ext cx="254754" cy="1133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4"/>
            <a:endCxn id="13" idx="0"/>
          </p:cNvCxnSpPr>
          <p:nvPr/>
        </p:nvCxnSpPr>
        <p:spPr>
          <a:xfrm rot="5400000">
            <a:off x="5435978" y="4623606"/>
            <a:ext cx="35035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4"/>
            <a:endCxn id="11" idx="0"/>
          </p:cNvCxnSpPr>
          <p:nvPr/>
        </p:nvCxnSpPr>
        <p:spPr>
          <a:xfrm rot="5400000">
            <a:off x="7646320" y="4593254"/>
            <a:ext cx="30744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Facets need to be automatically targeted to the content of the documents</a:t>
            </a:r>
            <a:endParaRPr lang="en-US" dirty="0"/>
          </a:p>
        </p:txBody>
      </p:sp>
      <p:pic>
        <p:nvPicPr>
          <p:cNvPr id="4" name="Picture 3" descr="firstGraph.png"/>
          <p:cNvPicPr>
            <a:picLocks noChangeAspect="1"/>
          </p:cNvPicPr>
          <p:nvPr/>
        </p:nvPicPr>
        <p:blipFill>
          <a:blip r:embed="rId2" cstate="print"/>
          <a:srcRect/>
          <a:stretch>
            <a:fillRect/>
          </a:stretch>
        </p:blipFill>
        <p:spPr bwMode="auto">
          <a:xfrm>
            <a:off x="314881" y="1549817"/>
            <a:ext cx="4841448" cy="4185103"/>
          </a:xfrm>
          <a:prstGeom prst="rect">
            <a:avLst/>
          </a:prstGeom>
          <a:noFill/>
          <a:ln w="9525">
            <a:noFill/>
            <a:miter lim="800000"/>
            <a:headEnd/>
            <a:tailEnd/>
          </a:ln>
        </p:spPr>
      </p:pic>
      <p:sp>
        <p:nvSpPr>
          <p:cNvPr id="5" name="TextBox 4"/>
          <p:cNvSpPr txBox="1"/>
          <p:nvPr/>
        </p:nvSpPr>
        <p:spPr>
          <a:xfrm>
            <a:off x="5320543" y="1718948"/>
            <a:ext cx="3514185" cy="1015663"/>
          </a:xfrm>
          <a:prstGeom prst="rect">
            <a:avLst/>
          </a:prstGeom>
          <a:noFill/>
        </p:spPr>
        <p:txBody>
          <a:bodyPr wrap="square" rtlCol="0">
            <a:spAutoFit/>
          </a:bodyPr>
          <a:lstStyle/>
          <a:p>
            <a:r>
              <a:rPr lang="en-US" sz="2400" dirty="0" smtClean="0">
                <a:solidFill>
                  <a:schemeClr val="tx2"/>
                </a:solidFill>
              </a:rPr>
              <a:t>The Taxonomy has</a:t>
            </a:r>
          </a:p>
          <a:p>
            <a:r>
              <a:rPr lang="en-US" dirty="0" smtClean="0"/>
              <a:t>8 Ways to define “Cat”</a:t>
            </a:r>
          </a:p>
          <a:p>
            <a:r>
              <a:rPr lang="en-US" dirty="0" smtClean="0"/>
              <a:t>1 Way to define “Bacteria”</a:t>
            </a:r>
            <a:endParaRPr lang="en-US" dirty="0"/>
          </a:p>
        </p:txBody>
      </p:sp>
      <p:sp>
        <p:nvSpPr>
          <p:cNvPr id="6" name="TextBox 5"/>
          <p:cNvSpPr txBox="1"/>
          <p:nvPr/>
        </p:nvSpPr>
        <p:spPr>
          <a:xfrm>
            <a:off x="5320543" y="3250886"/>
            <a:ext cx="3514185" cy="1015663"/>
          </a:xfrm>
          <a:prstGeom prst="rect">
            <a:avLst/>
          </a:prstGeom>
          <a:noFill/>
        </p:spPr>
        <p:txBody>
          <a:bodyPr wrap="square" rtlCol="0">
            <a:spAutoFit/>
          </a:bodyPr>
          <a:lstStyle/>
          <a:p>
            <a:r>
              <a:rPr lang="en-US" sz="2400" dirty="0" smtClean="0">
                <a:solidFill>
                  <a:schemeClr val="tx2"/>
                </a:solidFill>
              </a:rPr>
              <a:t>We May Want</a:t>
            </a:r>
          </a:p>
          <a:p>
            <a:r>
              <a:rPr lang="en-US" dirty="0" smtClean="0"/>
              <a:t>1 Ways to define “Cat”</a:t>
            </a:r>
          </a:p>
          <a:p>
            <a:r>
              <a:rPr lang="en-US" dirty="0"/>
              <a:t>5</a:t>
            </a:r>
            <a:r>
              <a:rPr lang="en-US" dirty="0" smtClean="0"/>
              <a:t> Way to define “Bacteria”</a:t>
            </a:r>
            <a:endParaRPr lang="en-US" dirty="0"/>
          </a:p>
        </p:txBody>
      </p:sp>
      <p:sp>
        <p:nvSpPr>
          <p:cNvPr id="7" name="TextBox 6"/>
          <p:cNvSpPr txBox="1"/>
          <p:nvPr/>
        </p:nvSpPr>
        <p:spPr>
          <a:xfrm>
            <a:off x="5320543" y="4894436"/>
            <a:ext cx="3514185" cy="1015663"/>
          </a:xfrm>
          <a:prstGeom prst="rect">
            <a:avLst/>
          </a:prstGeom>
          <a:noFill/>
        </p:spPr>
        <p:txBody>
          <a:bodyPr wrap="square" rtlCol="0">
            <a:spAutoFit/>
          </a:bodyPr>
          <a:lstStyle/>
          <a:p>
            <a:r>
              <a:rPr lang="en-US" sz="2400" dirty="0" smtClean="0">
                <a:solidFill>
                  <a:schemeClr val="tx2"/>
                </a:solidFill>
              </a:rPr>
              <a:t>We May Want</a:t>
            </a:r>
          </a:p>
          <a:p>
            <a:r>
              <a:rPr lang="en-US" dirty="0" smtClean="0"/>
              <a:t>10 ways to define “Cat”</a:t>
            </a:r>
          </a:p>
          <a:p>
            <a:r>
              <a:rPr lang="en-US" dirty="0" smtClean="0"/>
              <a:t>5 Way to define “Bacteria”</a:t>
            </a:r>
            <a:endParaRPr lang="en-US" dirty="0"/>
          </a:p>
        </p:txBody>
      </p:sp>
      <p:sp>
        <p:nvSpPr>
          <p:cNvPr id="8" name="TextBox 7"/>
          <p:cNvSpPr txBox="1"/>
          <p:nvPr/>
        </p:nvSpPr>
        <p:spPr>
          <a:xfrm>
            <a:off x="6426253" y="4499921"/>
            <a:ext cx="832019" cy="369332"/>
          </a:xfrm>
          <a:prstGeom prst="rect">
            <a:avLst/>
          </a:prstGeom>
          <a:noFill/>
        </p:spPr>
        <p:txBody>
          <a:bodyPr wrap="square" rtlCol="0">
            <a:spAutoFit/>
          </a:bodyPr>
          <a:lstStyle/>
          <a:p>
            <a:r>
              <a:rPr lang="en-US" dirty="0" smtClean="0"/>
              <a:t>OR</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ov03_2010">
  <a:themeElements>
    <a:clrScheme name="Custom 1">
      <a:dk1>
        <a:sysClr val="windowText" lastClr="000000"/>
      </a:dk1>
      <a:lt1>
        <a:sysClr val="window" lastClr="FFFFFF"/>
      </a:lt1>
      <a:dk2>
        <a:srgbClr val="124A91"/>
      </a:dk2>
      <a:lt2>
        <a:srgbClr val="FFFCCE"/>
      </a:lt2>
      <a:accent1>
        <a:srgbClr val="D6DDE9"/>
      </a:accent1>
      <a:accent2>
        <a:srgbClr val="C0C0C0"/>
      </a:accent2>
      <a:accent3>
        <a:srgbClr val="D2D5FF"/>
      </a:accent3>
      <a:accent4>
        <a:srgbClr val="FFFCCE"/>
      </a:accent4>
      <a:accent5>
        <a:srgbClr val="FFFFFF"/>
      </a:accent5>
      <a:accent6>
        <a:srgbClr val="FFFFFF"/>
      </a:accent6>
      <a:hlink>
        <a:srgbClr val="FFFFFF"/>
      </a:hlink>
      <a:folHlink>
        <a:srgbClr val="6C0036"/>
      </a:folHlink>
    </a:clrScheme>
    <a:fontScheme name="Orbit">
      <a:majorFont>
        <a:latin typeface="Candara"/>
        <a:ea typeface=""/>
        <a:cs typeface=""/>
        <a:font script="Jpan" typeface="ＭＳ Ｐゴシック"/>
      </a:majorFont>
      <a:minorFont>
        <a:latin typeface="Candara"/>
        <a:ea typeface=""/>
        <a:cs typeface=""/>
        <a:font script="Jpan" typeface="ＭＳ Ｐゴシック"/>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solidFill>
          <a:srgbClr val="984807"/>
        </a:solidFill>
        <a:ln w="9525">
          <a:noFill/>
          <a:miter lim="800000"/>
          <a:headEnd/>
          <a:tailEnd/>
        </a:ln>
      </a:spPr>
      <a:bodyPr rtlCol="0" anchor="b">
        <a:prstTxWarp prst="textNoShape">
          <a:avLst/>
        </a:prstTxWarp>
      </a:bodyPr>
      <a:lstStyle>
        <a:defPPr algn="ctr">
          <a:spcBef>
            <a:spcPct val="0"/>
          </a:spcBef>
          <a:defRPr sz="1600" dirty="0">
            <a:solidFill>
              <a:srgbClr val="000000"/>
            </a:solidFill>
          </a:defRPr>
        </a:defPPr>
      </a:lstStyle>
    </a:spDef>
    <a:lnDef>
      <a:spPr>
        <a:ln w="6350" cap="flat" cmpd="sng" algn="ctr">
          <a:solidFill>
            <a:srgbClr val="355D7E"/>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CompERC_Template_2011[2]</Template>
  <TotalTime>72319</TotalTime>
  <Words>2420</Words>
  <Application>Microsoft Office PowerPoint</Application>
  <PresentationFormat>On-screen Show (4:3)</PresentationFormat>
  <Paragraphs>350</Paragraphs>
  <Slides>37</Slides>
  <Notes>9</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Nov03_2010</vt:lpstr>
      <vt:lpstr>Large Scale Text Analysis at LLNL</vt:lpstr>
      <vt:lpstr>LLNL Text Analytics helps analysts uncover novel information </vt:lpstr>
      <vt:lpstr>Faceted search is a foundational component for ad hoc document analysis</vt:lpstr>
      <vt:lpstr>Current techniques are labor intensive, brittle, and error-prone</vt:lpstr>
      <vt:lpstr>Our deployed technology provides immediate benefits and a platform to migrate research into production</vt:lpstr>
      <vt:lpstr>Our research addresses four fundamental search challenges</vt:lpstr>
      <vt:lpstr>We generate facets without explicit metadata</vt:lpstr>
      <vt:lpstr>What is a Taxonomy?</vt:lpstr>
      <vt:lpstr>Facets need to be automatically targeted to the content of the documents</vt:lpstr>
      <vt:lpstr>We are developing machine learning techniques to customize existing taxonomies</vt:lpstr>
      <vt:lpstr>The processing pipeline leverages our scalable text infrastructure</vt:lpstr>
      <vt:lpstr>Future Challenges</vt:lpstr>
      <vt:lpstr>Our research addresses four fundamental search challenges</vt:lpstr>
      <vt:lpstr>Clustering Wiki</vt:lpstr>
      <vt:lpstr>Our research addresses four fundamental search challenges</vt:lpstr>
      <vt:lpstr>Text search with latent topic feedback  improves relevance of search results</vt:lpstr>
      <vt:lpstr>Latent topic modeling provides semantic groupings of document themes</vt:lpstr>
      <vt:lpstr>Topic feedback improves poorly formed queries</vt:lpstr>
      <vt:lpstr>Language model research is just beginning</vt:lpstr>
      <vt:lpstr>Our research addresses four fundamental search challenges</vt:lpstr>
      <vt:lpstr>iScore – Finding a Needle in a Haystack</vt:lpstr>
      <vt:lpstr>iScore builds a task profile to suggest more relevant documents first</vt:lpstr>
      <vt:lpstr>Comparisons</vt:lpstr>
      <vt:lpstr>Tests on Yahoo! News shows significant performance improvement over strong baselines</vt:lpstr>
      <vt:lpstr>Real user studies show a 50% improvement in performance</vt:lpstr>
      <vt:lpstr>Our research addresses four fundamental search challenges</vt:lpstr>
      <vt:lpstr>Hadoop provides a research platform for large scale data intensive computing with commodity hardware</vt:lpstr>
      <vt:lpstr>Trinidad software architecture integrates structured domain knowledge with unstructured document sources</vt:lpstr>
      <vt:lpstr>Keyword tagging &amp; Entity extraction are core components of the Trinidad document management system</vt:lpstr>
      <vt:lpstr>Fast data indexing allows us to constantly tune indexes to analyst tasks</vt:lpstr>
      <vt:lpstr>Custom GUIs are the key for extracting value from data</vt:lpstr>
      <vt:lpstr>Custom GUIs are the key for extracting value from data</vt:lpstr>
      <vt:lpstr>Custom GUIs are the key for extracting value from data</vt:lpstr>
      <vt:lpstr>Custom GUIs are the key for extracting value from data</vt:lpstr>
      <vt:lpstr>This work is in collaboration with many groups</vt:lpstr>
      <vt:lpstr>Lessons Learned</vt:lpstr>
      <vt:lpstr>Questions?</vt:lpstr>
    </vt:vector>
  </TitlesOfParts>
  <Company>LLNL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Scale Text Analysis Using the Map/Reduce Hierarchy</dc:title>
  <dc:creator>David Buttler</dc:creator>
  <cp:lastModifiedBy>David Buttler</cp:lastModifiedBy>
  <cp:revision>3546</cp:revision>
  <dcterms:created xsi:type="dcterms:W3CDTF">2010-03-15T18:56:03Z</dcterms:created>
  <dcterms:modified xsi:type="dcterms:W3CDTF">2011-03-30T22:22:08Z</dcterms:modified>
</cp:coreProperties>
</file>